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1" r:id="rId4"/>
    <p:sldId id="262" r:id="rId5"/>
    <p:sldId id="258" r:id="rId6"/>
    <p:sldId id="259" r:id="rId7"/>
    <p:sldId id="260" r:id="rId8"/>
    <p:sldId id="263" r:id="rId9"/>
    <p:sldId id="264" r:id="rId10"/>
    <p:sldId id="265" r:id="rId11"/>
    <p:sldId id="266" r:id="rId12"/>
    <p:sldId id="267" r:id="rId13"/>
    <p:sldId id="268" r:id="rId14"/>
    <p:sldId id="270" r:id="rId15"/>
    <p:sldId id="271" r:id="rId16"/>
    <p:sldId id="272" r:id="rId17"/>
    <p:sldId id="273" r:id="rId18"/>
    <p:sldId id="27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75" autoAdjust="0"/>
    <p:restoredTop sz="99386" autoAdjust="0"/>
  </p:normalViewPr>
  <p:slideViewPr>
    <p:cSldViewPr>
      <p:cViewPr varScale="1">
        <p:scale>
          <a:sx n="74" d="100"/>
          <a:sy n="74" d="100"/>
        </p:scale>
        <p:origin x="15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1D0E5-4269-4D81-AA17-07FFBEA9C44F}" type="datetimeFigureOut">
              <a:rPr lang="en-US" smtClean="0"/>
              <a:pPr/>
              <a:t>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8B40F9-81EF-4220-88AB-CA99C4D04C90}" type="slidenum">
              <a:rPr lang="en-US" smtClean="0"/>
              <a:pPr/>
              <a:t>‹#›</a:t>
            </a:fld>
            <a:endParaRPr lang="en-US"/>
          </a:p>
        </p:txBody>
      </p:sp>
    </p:spTree>
    <p:extLst>
      <p:ext uri="{BB962C8B-B14F-4D97-AF65-F5344CB8AC3E}">
        <p14:creationId xmlns:p14="http://schemas.microsoft.com/office/powerpoint/2010/main" val="1149114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2BF17089-3098-4438-A9D7-DCF92F27D03C}" type="slidenum">
              <a:rPr lang="en-US" altLang="en-US" smtClean="0">
                <a:latin typeface="Calibri" pitchFamily="34" charset="0"/>
              </a:rPr>
              <a:pPr/>
              <a:t>15</a:t>
            </a:fld>
            <a:endParaRPr lang="en-US" altLang="en-US" smtClean="0">
              <a:latin typeface="Calibri" pitchFamily="34" charset="0"/>
            </a:endParaRPr>
          </a:p>
        </p:txBody>
      </p:sp>
    </p:spTree>
    <p:extLst>
      <p:ext uri="{BB962C8B-B14F-4D97-AF65-F5344CB8AC3E}">
        <p14:creationId xmlns:p14="http://schemas.microsoft.com/office/powerpoint/2010/main" val="2389369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AABA127C-0598-4360-8415-54E604D813F0}" type="slidenum">
              <a:rPr lang="en-US" altLang="en-US" smtClean="0">
                <a:latin typeface="Calibri" pitchFamily="34" charset="0"/>
              </a:rPr>
              <a:pPr/>
              <a:t>16</a:t>
            </a:fld>
            <a:endParaRPr lang="en-US" altLang="en-US" smtClean="0">
              <a:latin typeface="Calibri" pitchFamily="34" charset="0"/>
            </a:endParaRPr>
          </a:p>
        </p:txBody>
      </p:sp>
    </p:spTree>
    <p:extLst>
      <p:ext uri="{BB962C8B-B14F-4D97-AF65-F5344CB8AC3E}">
        <p14:creationId xmlns:p14="http://schemas.microsoft.com/office/powerpoint/2010/main" val="2201533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6C5F25B-A156-42EE-B202-BF6FBD44C57D}" type="slidenum">
              <a:rPr lang="en-US" altLang="en-US" smtClean="0">
                <a:latin typeface="Calibri" pitchFamily="34" charset="0"/>
              </a:rPr>
              <a:pPr/>
              <a:t>17</a:t>
            </a:fld>
            <a:endParaRPr lang="en-US" altLang="en-US" smtClean="0">
              <a:latin typeface="Calibri" pitchFamily="34" charset="0"/>
            </a:endParaRPr>
          </a:p>
        </p:txBody>
      </p:sp>
    </p:spTree>
    <p:extLst>
      <p:ext uri="{BB962C8B-B14F-4D97-AF65-F5344CB8AC3E}">
        <p14:creationId xmlns:p14="http://schemas.microsoft.com/office/powerpoint/2010/main" val="4099366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E9BA0065-0D23-4DD4-AF93-3619E93AB7A8}" type="slidenum">
              <a:rPr lang="en-US" altLang="en-US" smtClean="0">
                <a:latin typeface="Calibri" pitchFamily="34" charset="0"/>
              </a:rPr>
              <a:pPr/>
              <a:t>18</a:t>
            </a:fld>
            <a:endParaRPr lang="en-US" altLang="en-US" smtClean="0">
              <a:latin typeface="Calibri" pitchFamily="34" charset="0"/>
            </a:endParaRPr>
          </a:p>
        </p:txBody>
      </p:sp>
    </p:spTree>
    <p:extLst>
      <p:ext uri="{BB962C8B-B14F-4D97-AF65-F5344CB8AC3E}">
        <p14:creationId xmlns:p14="http://schemas.microsoft.com/office/powerpoint/2010/main" val="2546470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D6EB2A7-A290-4FB7-B857-5F853727E3A5}" type="datetimeFigureOut">
              <a:rPr lang="en-US" smtClean="0"/>
              <a:pPr/>
              <a:t>1/5/2018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9930AFE-D95B-47C1-BC85-3F010A2E9E3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6EB2A7-A290-4FB7-B857-5F853727E3A5}"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AFE-D95B-47C1-BC85-3F010A2E9E3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6EB2A7-A290-4FB7-B857-5F853727E3A5}"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AFE-D95B-47C1-BC85-3F010A2E9E3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D6EB2A7-A290-4FB7-B857-5F853727E3A5}"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AFE-D95B-47C1-BC85-3F010A2E9E3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D6EB2A7-A290-4FB7-B857-5F853727E3A5}" type="datetimeFigureOut">
              <a:rPr lang="en-US" smtClean="0"/>
              <a:pPr/>
              <a:t>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930AFE-D95B-47C1-BC85-3F010A2E9E3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6EB2A7-A290-4FB7-B857-5F853727E3A5}"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30AFE-D95B-47C1-BC85-3F010A2E9E3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D6EB2A7-A290-4FB7-B857-5F853727E3A5}" type="datetimeFigureOut">
              <a:rPr lang="en-US" smtClean="0"/>
              <a:pPr/>
              <a:t>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930AFE-D95B-47C1-BC85-3F010A2E9E3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D6EB2A7-A290-4FB7-B857-5F853727E3A5}" type="datetimeFigureOut">
              <a:rPr lang="en-US" smtClean="0"/>
              <a:pPr/>
              <a:t>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930AFE-D95B-47C1-BC85-3F010A2E9E3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6EB2A7-A290-4FB7-B857-5F853727E3A5}" type="datetimeFigureOut">
              <a:rPr lang="en-US" smtClean="0"/>
              <a:pPr/>
              <a:t>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930AFE-D95B-47C1-BC85-3F010A2E9E3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D6EB2A7-A290-4FB7-B857-5F853727E3A5}"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930AFE-D95B-47C1-BC85-3F010A2E9E3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D6EB2A7-A290-4FB7-B857-5F853727E3A5}" type="datetimeFigureOut">
              <a:rPr lang="en-US" smtClean="0"/>
              <a:pPr/>
              <a:t>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9930AFE-D95B-47C1-BC85-3F010A2E9E3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D6EB2A7-A290-4FB7-B857-5F853727E3A5}" type="datetimeFigureOut">
              <a:rPr lang="en-US" smtClean="0"/>
              <a:pPr/>
              <a:t>1/5/2018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9930AFE-D95B-47C1-BC85-3F010A2E9E3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altogenlabs.com/"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228602" y="2417326"/>
            <a:ext cx="3809998" cy="3447098"/>
          </a:xfrm>
          <a:prstGeom prst="rect">
            <a:avLst/>
          </a:prstGeom>
          <a:noFill/>
        </p:spPr>
        <p:txBody>
          <a:bodyPr wrap="square" rtlCol="0">
            <a:spAutoFit/>
          </a:bodyPr>
          <a:lstStyle/>
          <a:p>
            <a:pPr marL="342900" indent="-342900">
              <a:buClr>
                <a:schemeClr val="accent3"/>
              </a:buClr>
              <a:buFont typeface="Wingdings" pitchFamily="2" charset="2"/>
              <a:buChar char="Ø"/>
            </a:pPr>
            <a:r>
              <a:rPr lang="en-US" sz="2000" dirty="0" smtClean="0">
                <a:latin typeface="Arial" panose="020B0604020202020204" pitchFamily="34" charset="0"/>
                <a:cs typeface="Arial" panose="020B0604020202020204" pitchFamily="34" charset="0"/>
              </a:rPr>
              <a:t>Plate-based assay technique designed for detecting and quantifying substances such as peptides, proteins, antibodies and hormones.</a:t>
            </a:r>
          </a:p>
          <a:p>
            <a:pPr marL="342900" indent="-342900">
              <a:buClr>
                <a:schemeClr val="accent3"/>
              </a:buClr>
              <a:buFont typeface="Wingdings" pitchFamily="2" charset="2"/>
              <a:buChar char="Ø"/>
            </a:pPr>
            <a:r>
              <a:rPr lang="en-US" sz="2000" dirty="0">
                <a:latin typeface="Arial" panose="020B0604020202020204" pitchFamily="34" charset="0"/>
                <a:cs typeface="Arial" panose="020B0604020202020204" pitchFamily="34" charset="0"/>
              </a:rPr>
              <a:t>The substance’s binding activity is measured as a </a:t>
            </a:r>
            <a:r>
              <a:rPr lang="en-US" sz="2000" dirty="0" smtClean="0">
                <a:latin typeface="Arial" panose="020B0604020202020204" pitchFamily="34" charset="0"/>
                <a:cs typeface="Arial" panose="020B0604020202020204" pitchFamily="34" charset="0"/>
              </a:rPr>
              <a:t>linear spectrophotometric </a:t>
            </a:r>
            <a:r>
              <a:rPr lang="en-US" sz="2000" dirty="0">
                <a:latin typeface="Arial" panose="020B0604020202020204" pitchFamily="34" charset="0"/>
                <a:cs typeface="Arial" panose="020B0604020202020204" pitchFamily="34" charset="0"/>
              </a:rPr>
              <a:t>response and quantified against a </a:t>
            </a:r>
            <a:r>
              <a:rPr lang="en-US" sz="2000" dirty="0" smtClean="0">
                <a:latin typeface="Arial" panose="020B0604020202020204" pitchFamily="34" charset="0"/>
                <a:cs typeface="Arial" panose="020B0604020202020204" pitchFamily="34" charset="0"/>
              </a:rPr>
              <a:t>standard </a:t>
            </a:r>
            <a:r>
              <a:rPr lang="en-US" sz="2000" dirty="0">
                <a:latin typeface="Arial" panose="020B0604020202020204" pitchFamily="34" charset="0"/>
                <a:cs typeface="Arial" panose="020B0604020202020204" pitchFamily="34" charset="0"/>
              </a:rPr>
              <a:t>curve.</a:t>
            </a:r>
          </a:p>
          <a:p>
            <a:pPr marL="285750" indent="-285750">
              <a:buClr>
                <a:schemeClr val="accent3"/>
              </a:buClr>
              <a:buFont typeface="Wingdings" pitchFamily="2" charset="2"/>
              <a:buChar char="Ø"/>
            </a:pPr>
            <a:endParaRPr lang="en-US" dirty="0">
              <a:latin typeface="Arial" panose="020B0604020202020204" pitchFamily="34" charset="0"/>
              <a:cs typeface="Arial" panose="020B0604020202020204" pitchFamily="34" charset="0"/>
            </a:endParaRPr>
          </a:p>
        </p:txBody>
      </p:sp>
      <p:pic>
        <p:nvPicPr>
          <p:cNvPr id="11" name="Picture 6" descr="altogen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5" name="TextBox 7"/>
          <p:cNvSpPr txBox="1">
            <a:spLocks noChangeArrowheads="1"/>
          </p:cNvSpPr>
          <p:nvPr/>
        </p:nvSpPr>
        <p:spPr bwMode="auto">
          <a:xfrm>
            <a:off x="1028700" y="1305580"/>
            <a:ext cx="7086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3200" b="1" i="1"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3175"/>
          <a:stretch/>
        </p:blipFill>
        <p:spPr>
          <a:xfrm>
            <a:off x="5616287" y="2435225"/>
            <a:ext cx="3091295" cy="3352800"/>
          </a:xfrm>
          <a:prstGeom prst="rect">
            <a:avLst/>
          </a:prstGeom>
        </p:spPr>
      </p:pic>
      <p:sp>
        <p:nvSpPr>
          <p:cNvPr id="5" name="TextBox 4"/>
          <p:cNvSpPr txBox="1"/>
          <p:nvPr/>
        </p:nvSpPr>
        <p:spPr>
          <a:xfrm>
            <a:off x="3678382" y="3121025"/>
            <a:ext cx="2743200" cy="830997"/>
          </a:xfrm>
          <a:prstGeom prst="rect">
            <a:avLst/>
          </a:prstGeom>
          <a:noFill/>
        </p:spPr>
        <p:txBody>
          <a:bodyPr wrap="square" rtlCol="0">
            <a:spAutoFit/>
          </a:bodyPr>
          <a:lstStyle/>
          <a:p>
            <a:pPr algn="ctr"/>
            <a:r>
              <a:rPr lang="en-US" sz="1600" dirty="0" smtClean="0">
                <a:latin typeface="Arial Black" pitchFamily="34" charset="0"/>
              </a:rPr>
              <a:t>F</a:t>
            </a:r>
            <a:r>
              <a:rPr lang="en-US" sz="1600" baseline="-25000" dirty="0" smtClean="0">
                <a:latin typeface="Arial Black" pitchFamily="34" charset="0"/>
              </a:rPr>
              <a:t>AB</a:t>
            </a:r>
          </a:p>
          <a:p>
            <a:pPr algn="ctr"/>
            <a:r>
              <a:rPr lang="en-US" sz="1600" dirty="0">
                <a:latin typeface="Arial Black" pitchFamily="34" charset="0"/>
              </a:rPr>
              <a:t>(</a:t>
            </a:r>
            <a:r>
              <a:rPr lang="en-US" sz="1600" dirty="0" smtClean="0">
                <a:latin typeface="Arial Black" pitchFamily="34" charset="0"/>
              </a:rPr>
              <a:t>Antigen Binding Fragment)</a:t>
            </a:r>
          </a:p>
        </p:txBody>
      </p:sp>
      <p:sp>
        <p:nvSpPr>
          <p:cNvPr id="14" name="TextBox 13"/>
          <p:cNvSpPr txBox="1"/>
          <p:nvPr/>
        </p:nvSpPr>
        <p:spPr>
          <a:xfrm>
            <a:off x="4592782" y="4255095"/>
            <a:ext cx="2743200" cy="369332"/>
          </a:xfrm>
          <a:prstGeom prst="rect">
            <a:avLst/>
          </a:prstGeom>
          <a:noFill/>
        </p:spPr>
        <p:txBody>
          <a:bodyPr wrap="square" rtlCol="0">
            <a:spAutoFit/>
          </a:bodyPr>
          <a:lstStyle/>
          <a:p>
            <a:pPr algn="ctr"/>
            <a:r>
              <a:rPr lang="en-US" dirty="0" smtClean="0">
                <a:latin typeface="Arial Black" pitchFamily="34" charset="0"/>
              </a:rPr>
              <a:t>F</a:t>
            </a:r>
            <a:r>
              <a:rPr lang="en-US" baseline="-25000" dirty="0" smtClean="0">
                <a:latin typeface="Arial Black" pitchFamily="34" charset="0"/>
              </a:rPr>
              <a:t>C </a:t>
            </a:r>
            <a:r>
              <a:rPr lang="en-US" dirty="0" smtClean="0">
                <a:latin typeface="Arial Black" pitchFamily="34" charset="0"/>
              </a:rPr>
              <a:t>Fragment</a:t>
            </a:r>
          </a:p>
        </p:txBody>
      </p:sp>
      <p:sp>
        <p:nvSpPr>
          <p:cNvPr id="17" name="TextBox 6"/>
          <p:cNvSpPr txBox="1">
            <a:spLocks noChangeArrowheads="1"/>
          </p:cNvSpPr>
          <p:nvPr/>
        </p:nvSpPr>
        <p:spPr bwMode="auto">
          <a:xfrm>
            <a:off x="5811982" y="5788025"/>
            <a:ext cx="289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400" dirty="0" err="1"/>
              <a:t>src</a:t>
            </a:r>
            <a:r>
              <a:rPr lang="en-US" sz="1400" dirty="0"/>
              <a:t>: en.wikipedia.org/wiki/Antibody</a:t>
            </a:r>
          </a:p>
        </p:txBody>
      </p:sp>
      <p:cxnSp>
        <p:nvCxnSpPr>
          <p:cNvPr id="18" name="Straight Connector 17"/>
          <p:cNvCxnSpPr/>
          <p:nvPr/>
        </p:nvCxnSpPr>
        <p:spPr bwMode="auto">
          <a:xfrm flipH="1" flipV="1">
            <a:off x="7772834" y="2781300"/>
            <a:ext cx="68262" cy="4857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6"/>
          <p:cNvSpPr txBox="1">
            <a:spLocks noChangeArrowheads="1"/>
          </p:cNvSpPr>
          <p:nvPr/>
        </p:nvSpPr>
        <p:spPr bwMode="auto">
          <a:xfrm>
            <a:off x="6594764" y="2435225"/>
            <a:ext cx="2493818" cy="3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600" dirty="0">
                <a:latin typeface="Arial Black" pitchFamily="34" charset="0"/>
              </a:rPr>
              <a:t>Heavy Chain</a:t>
            </a:r>
          </a:p>
        </p:txBody>
      </p:sp>
      <p:cxnSp>
        <p:nvCxnSpPr>
          <p:cNvPr id="20" name="Straight Connector 19"/>
          <p:cNvCxnSpPr/>
          <p:nvPr/>
        </p:nvCxnSpPr>
        <p:spPr bwMode="auto">
          <a:xfrm flipH="1" flipV="1">
            <a:off x="8139113" y="3966048"/>
            <a:ext cx="207962" cy="55403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17"/>
          <p:cNvSpPr txBox="1">
            <a:spLocks noChangeArrowheads="1"/>
          </p:cNvSpPr>
          <p:nvPr/>
        </p:nvSpPr>
        <p:spPr bwMode="auto">
          <a:xfrm>
            <a:off x="7031182" y="4489635"/>
            <a:ext cx="2493818" cy="307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600">
                <a:latin typeface="Arial Black" pitchFamily="34" charset="0"/>
              </a:rPr>
              <a:t>Light Chain</a:t>
            </a:r>
          </a:p>
        </p:txBody>
      </p:sp>
      <p:sp>
        <p:nvSpPr>
          <p:cNvPr id="3" name="TextBox 2"/>
          <p:cNvSpPr txBox="1"/>
          <p:nvPr/>
        </p:nvSpPr>
        <p:spPr>
          <a:xfrm>
            <a:off x="0" y="1828800"/>
            <a:ext cx="9067800" cy="461665"/>
          </a:xfrm>
          <a:prstGeom prst="rect">
            <a:avLst/>
          </a:prstGeom>
          <a:noFill/>
        </p:spPr>
        <p:txBody>
          <a:bodyPr wrap="square" rtlCol="0">
            <a:spAutoFit/>
          </a:bodyPr>
          <a:lstStyle/>
          <a:p>
            <a:pPr marL="457200" indent="-457200">
              <a:buClr>
                <a:schemeClr val="accent3"/>
              </a:buClr>
              <a:buFont typeface="Wingdings" pitchFamily="2" charset="2"/>
              <a:buChar char="Ø"/>
            </a:pPr>
            <a:r>
              <a:rPr lang="en-US" sz="2400" b="1" dirty="0" smtClean="0">
                <a:latin typeface="Arial" pitchFamily="34" charset="0"/>
                <a:cs typeface="Arial" pitchFamily="34" charset="0"/>
              </a:rPr>
              <a:t>ELISA (Enzyme-linked Immunosorbent </a:t>
            </a:r>
            <a:r>
              <a:rPr lang="en-US" sz="2400" b="1" dirty="0" smtClean="0">
                <a:latin typeface="Arial" pitchFamily="34" charset="0"/>
                <a:cs typeface="Arial" pitchFamily="34" charset="0"/>
              </a:rPr>
              <a:t>Assay)</a:t>
            </a:r>
            <a:endParaRPr lang="en-US" sz="1400" b="1" dirty="0">
              <a:latin typeface="Arial" pitchFamily="34" charset="0"/>
              <a:cs typeface="Arial" pitchFamily="34" charset="0"/>
            </a:endParaRPr>
          </a:p>
        </p:txBody>
      </p:sp>
      <p:grpSp>
        <p:nvGrpSpPr>
          <p:cNvPr id="22" name="Group 8"/>
          <p:cNvGrpSpPr>
            <a:grpSpLocks/>
          </p:cNvGrpSpPr>
          <p:nvPr/>
        </p:nvGrpSpPr>
        <p:grpSpPr bwMode="auto">
          <a:xfrm>
            <a:off x="763588" y="6172200"/>
            <a:ext cx="7543800" cy="609600"/>
            <a:chOff x="762794" y="6210300"/>
            <a:chExt cx="7543800" cy="609600"/>
          </a:xfrm>
        </p:grpSpPr>
        <p:sp>
          <p:nvSpPr>
            <p:cNvPr id="23"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2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24782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81000" y="2404170"/>
            <a:ext cx="8382000" cy="3293209"/>
          </a:xfrm>
          <a:prstGeom prst="rect">
            <a:avLst/>
          </a:prstGeom>
          <a:noFill/>
        </p:spPr>
        <p:txBody>
          <a:bodyPr wrap="square" rtlCol="0">
            <a:spAutoFit/>
          </a:bodyPr>
          <a:lstStyle/>
          <a:p>
            <a:pPr marL="342900" indent="-342900">
              <a:buFont typeface="+mj-lt"/>
              <a:buAutoNum type="arabicPeriod"/>
            </a:pPr>
            <a:r>
              <a:rPr lang="en-US" sz="1600" dirty="0" smtClean="0">
                <a:latin typeface="Arial" panose="020B0604020202020204" pitchFamily="34" charset="0"/>
                <a:cs typeface="Arial" panose="020B0604020202020204" pitchFamily="34" charset="0"/>
              </a:rPr>
              <a:t>A known concentration of capture antibody is incubated overnight in a </a:t>
            </a:r>
            <a:r>
              <a:rPr lang="en-US" sz="1600" dirty="0" err="1" smtClean="0">
                <a:latin typeface="Arial" panose="020B0604020202020204" pitchFamily="34" charset="0"/>
                <a:cs typeface="Arial" panose="020B0604020202020204" pitchFamily="34" charset="0"/>
              </a:rPr>
              <a:t>microtiter</a:t>
            </a:r>
            <a:r>
              <a:rPr lang="en-US" sz="1600" dirty="0" smtClean="0">
                <a:latin typeface="Arial" panose="020B0604020202020204" pitchFamily="34" charset="0"/>
                <a:cs typeface="Arial" panose="020B0604020202020204" pitchFamily="34" charset="0"/>
              </a:rPr>
              <a:t> plate.</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Any unbound antibody is removed through buffer wash steps and non-specific surface binding sites are blocked.</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Antigen containing solution is added </a:t>
            </a:r>
            <a:r>
              <a:rPr lang="en-US" sz="1600" dirty="0">
                <a:latin typeface="Arial" panose="020B0604020202020204" pitchFamily="34" charset="0"/>
                <a:cs typeface="Arial" panose="020B0604020202020204" pitchFamily="34" charset="0"/>
              </a:rPr>
              <a:t>to the </a:t>
            </a:r>
            <a:r>
              <a:rPr lang="en-US" sz="1600" dirty="0" smtClean="0">
                <a:latin typeface="Arial" panose="020B0604020202020204" pitchFamily="34" charset="0"/>
                <a:cs typeface="Arial" panose="020B0604020202020204" pitchFamily="34" charset="0"/>
              </a:rPr>
              <a:t>plate.</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Any unbound antigen is removed through buffer wash steps. </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A primary antibody </a:t>
            </a:r>
            <a:r>
              <a:rPr lang="en-US" sz="1600" dirty="0">
                <a:latin typeface="Arial" panose="020B0604020202020204" pitchFamily="34" charset="0"/>
                <a:cs typeface="Arial" panose="020B0604020202020204" pitchFamily="34" charset="0"/>
              </a:rPr>
              <a:t>is added, and </a:t>
            </a:r>
            <a:r>
              <a:rPr lang="en-US" sz="1600" dirty="0" smtClean="0">
                <a:latin typeface="Arial" panose="020B0604020202020204" pitchFamily="34" charset="0"/>
                <a:cs typeface="Arial" panose="020B0604020202020204" pitchFamily="34" charset="0"/>
              </a:rPr>
              <a:t>the wells are washed again to remove non-binders.</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A secondary, enzyme-conjugated, antibody targeting the Fc region of the primary is added. Wash steps are repeated to remove any non binders.</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The substrate for the conjugated-enzyme is added</a:t>
            </a:r>
            <a:r>
              <a:rPr lang="en-US" sz="1600" dirty="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and the colorimetric reaction is allowed to develop for a finite time period.</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A stop solution is added and the optical density (OD) of the wells is measured.</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Test solution concentrations of antigen can be calculated from linear regression of a standard curve.</a:t>
            </a:r>
            <a:endParaRPr lang="en-US" sz="1600" dirty="0">
              <a:latin typeface="Arial" panose="020B0604020202020204" pitchFamily="34" charset="0"/>
              <a:cs typeface="Arial" panose="020B0604020202020204" pitchFamily="34" charset="0"/>
            </a:endParaRPr>
          </a:p>
        </p:txBody>
      </p:sp>
      <p:pic>
        <p:nvPicPr>
          <p:cNvPr id="7" name="Picture 6" descr="altogen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9" name="TextBox 7"/>
          <p:cNvSpPr txBox="1">
            <a:spLocks noChangeArrowheads="1"/>
          </p:cNvSpPr>
          <p:nvPr/>
        </p:nvSpPr>
        <p:spPr bwMode="auto">
          <a:xfrm>
            <a:off x="1019969" y="1295400"/>
            <a:ext cx="7104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sp>
        <p:nvSpPr>
          <p:cNvPr id="11" name="Text Box 4"/>
          <p:cNvSpPr txBox="1">
            <a:spLocks noChangeArrowheads="1"/>
          </p:cNvSpPr>
          <p:nvPr/>
        </p:nvSpPr>
        <p:spPr bwMode="auto">
          <a:xfrm>
            <a:off x="292100" y="1828800"/>
            <a:ext cx="9002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Clr>
                <a:schemeClr val="accent3"/>
              </a:buClr>
              <a:buFont typeface="Wingdings" pitchFamily="2" charset="2"/>
              <a:buChar char="Ø"/>
            </a:pPr>
            <a:r>
              <a:rPr lang="en-US" altLang="en-US" sz="2800" b="1" dirty="0" smtClean="0">
                <a:ea typeface="MS PGothic" panose="020B0600070205080204" pitchFamily="34" charset="-128"/>
              </a:rPr>
              <a:t>Sandwich ELISA</a:t>
            </a:r>
            <a:endParaRPr lang="en-US" altLang="en-US" sz="2800" b="1" dirty="0">
              <a:ea typeface="MS PGothic" panose="020B0600070205080204" pitchFamily="34" charset="-128"/>
            </a:endParaRPr>
          </a:p>
        </p:txBody>
      </p:sp>
      <p:grpSp>
        <p:nvGrpSpPr>
          <p:cNvPr id="12" name="Group 8"/>
          <p:cNvGrpSpPr>
            <a:grpSpLocks/>
          </p:cNvGrpSpPr>
          <p:nvPr/>
        </p:nvGrpSpPr>
        <p:grpSpPr bwMode="auto">
          <a:xfrm>
            <a:off x="763588" y="6172200"/>
            <a:ext cx="7543800" cy="609600"/>
            <a:chOff x="762794" y="6210300"/>
            <a:chExt cx="7543800" cy="609600"/>
          </a:xfrm>
        </p:grpSpPr>
        <p:sp>
          <p:nvSpPr>
            <p:cNvPr id="13"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8232827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709" r="1297"/>
          <a:stretch/>
        </p:blipFill>
        <p:spPr bwMode="auto">
          <a:xfrm>
            <a:off x="5181600" y="2133600"/>
            <a:ext cx="3447468" cy="233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446" r="43166"/>
          <a:stretch/>
        </p:blipFill>
        <p:spPr bwMode="auto">
          <a:xfrm>
            <a:off x="152400" y="2443731"/>
            <a:ext cx="4560316" cy="179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0" y="4419600"/>
            <a:ext cx="3352800" cy="1569660"/>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A streptavidin-conjugated enzyme is added, which specifically targets the biotin moiety of the primary antibody, linking enzyme produced colorimetric product to bound antibody and bound antigen.</a:t>
            </a:r>
            <a:endParaRPr lang="en-US" sz="1600" dirty="0">
              <a:latin typeface="Arial" panose="020B0604020202020204" pitchFamily="34" charset="0"/>
              <a:cs typeface="Arial" panose="020B0604020202020204" pitchFamily="34" charset="0"/>
            </a:endParaRPr>
          </a:p>
        </p:txBody>
      </p:sp>
      <p:sp>
        <p:nvSpPr>
          <p:cNvPr id="8" name="TextBox 7"/>
          <p:cNvSpPr txBox="1"/>
          <p:nvPr/>
        </p:nvSpPr>
        <p:spPr>
          <a:xfrm>
            <a:off x="499200" y="4297740"/>
            <a:ext cx="3867955" cy="830997"/>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The </a:t>
            </a:r>
            <a:r>
              <a:rPr lang="en-US" sz="1600" dirty="0" err="1" smtClean="0">
                <a:latin typeface="Arial" panose="020B0604020202020204" pitchFamily="34" charset="0"/>
                <a:cs typeface="Arial" panose="020B0604020202020204" pitchFamily="34" charset="0"/>
              </a:rPr>
              <a:t>biotinylated</a:t>
            </a:r>
            <a:r>
              <a:rPr lang="en-US" sz="1600" dirty="0" smtClean="0">
                <a:latin typeface="Arial" panose="020B0604020202020204" pitchFamily="34" charset="0"/>
                <a:cs typeface="Arial" panose="020B0604020202020204" pitchFamily="34" charset="0"/>
              </a:rPr>
              <a:t> primary antibody binds to an epitope on the antigen’s surface producing the antibody “sandwich”</a:t>
            </a:r>
            <a:endParaRPr lang="en-US" sz="1600" dirty="0">
              <a:latin typeface="Arial" panose="020B0604020202020204" pitchFamily="34" charset="0"/>
              <a:cs typeface="Arial" panose="020B0604020202020204" pitchFamily="34" charset="0"/>
            </a:endParaRPr>
          </a:p>
        </p:txBody>
      </p:sp>
      <p:pic>
        <p:nvPicPr>
          <p:cNvPr id="10"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2" name="TextBox 7"/>
          <p:cNvSpPr txBox="1">
            <a:spLocks noChangeArrowheads="1"/>
          </p:cNvSpPr>
          <p:nvPr/>
        </p:nvSpPr>
        <p:spPr bwMode="auto">
          <a:xfrm>
            <a:off x="1019969" y="1295400"/>
            <a:ext cx="7104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sp>
        <p:nvSpPr>
          <p:cNvPr id="14" name="Text Box 4"/>
          <p:cNvSpPr txBox="1">
            <a:spLocks noChangeArrowheads="1"/>
          </p:cNvSpPr>
          <p:nvPr/>
        </p:nvSpPr>
        <p:spPr bwMode="auto">
          <a:xfrm>
            <a:off x="292100" y="1762780"/>
            <a:ext cx="397509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Clr>
                <a:schemeClr val="accent3"/>
              </a:buClr>
              <a:buFont typeface="Wingdings" pitchFamily="2" charset="2"/>
              <a:buChar char="Ø"/>
            </a:pPr>
            <a:r>
              <a:rPr lang="en-US" altLang="en-US" sz="2800" b="1" dirty="0" smtClean="0">
                <a:ea typeface="MS PGothic" panose="020B0600070205080204" pitchFamily="34" charset="-128"/>
              </a:rPr>
              <a:t>Biotin Conjugation</a:t>
            </a:r>
            <a:endParaRPr lang="en-US" altLang="en-US" sz="2800" b="1" dirty="0">
              <a:ea typeface="MS PGothic" panose="020B0600070205080204" pitchFamily="34" charset="-128"/>
            </a:endParaRPr>
          </a:p>
        </p:txBody>
      </p:sp>
      <p:grpSp>
        <p:nvGrpSpPr>
          <p:cNvPr id="15" name="Group 8"/>
          <p:cNvGrpSpPr>
            <a:grpSpLocks/>
          </p:cNvGrpSpPr>
          <p:nvPr/>
        </p:nvGrpSpPr>
        <p:grpSpPr bwMode="auto">
          <a:xfrm>
            <a:off x="763588" y="6172200"/>
            <a:ext cx="7543800" cy="609600"/>
            <a:chOff x="762794" y="6210300"/>
            <a:chExt cx="7543800" cy="609600"/>
          </a:xfrm>
        </p:grpSpPr>
        <p:sp>
          <p:nvSpPr>
            <p:cNvPr id="16"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10447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0438" y="1859101"/>
            <a:ext cx="8153400" cy="3170099"/>
          </a:xfrm>
          <a:prstGeom prst="rect">
            <a:avLst/>
          </a:prstGeom>
          <a:noFill/>
        </p:spPr>
        <p:txBody>
          <a:bodyPr wrap="square" rtlCol="0">
            <a:spAutoFit/>
          </a:bodyPr>
          <a:lstStyle/>
          <a:p>
            <a:endParaRPr lang="en-US" dirty="0" smtClean="0"/>
          </a:p>
          <a:p>
            <a:pPr marL="342900" indent="-342900">
              <a:buFont typeface="+mj-lt"/>
              <a:buAutoNum type="arabicPeriod"/>
            </a:pPr>
            <a:r>
              <a:rPr lang="en-US" sz="1600" dirty="0" smtClean="0">
                <a:latin typeface="Arial" panose="020B0604020202020204" pitchFamily="34" charset="0"/>
                <a:cs typeface="Arial" panose="020B0604020202020204" pitchFamily="34" charset="0"/>
              </a:rPr>
              <a:t>A </a:t>
            </a:r>
            <a:r>
              <a:rPr lang="en-US" sz="1600" dirty="0" err="1" smtClean="0">
                <a:latin typeface="Arial" panose="020B0604020202020204" pitchFamily="34" charset="0"/>
                <a:cs typeface="Arial" panose="020B0604020202020204" pitchFamily="34" charset="0"/>
              </a:rPr>
              <a:t>microtiter</a:t>
            </a:r>
            <a:r>
              <a:rPr lang="en-US" sz="1600" dirty="0" smtClean="0">
                <a:latin typeface="Arial" panose="020B0604020202020204" pitchFamily="34" charset="0"/>
                <a:cs typeface="Arial" panose="020B0604020202020204" pitchFamily="34" charset="0"/>
              </a:rPr>
              <a:t> plate is coated with antigen overnight. Non-bound antigen is removed by wash steps.</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Unlabeled antibody is incubated with antigen-containing solutions.</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Antibody-antigen complexes are added to antigen-coated wells. Non-bound enzyme is removed through buffer wash steps.</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An enzyme-conjugated secondary antibody, targeting the Fc region of the primary antibody, is added and wash steps are repeated to remove any non-binders.</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The substrate is added and allowed to develop before reading OD.</a:t>
            </a:r>
          </a:p>
          <a:p>
            <a:endParaRPr lang="en-US" dirty="0" smtClean="0"/>
          </a:p>
          <a:p>
            <a:endParaRPr lang="en-US" dirty="0"/>
          </a:p>
          <a:p>
            <a:endParaRPr lang="en-US" dirty="0" smtClean="0"/>
          </a:p>
        </p:txBody>
      </p:sp>
      <p:pic>
        <p:nvPicPr>
          <p:cNvPr id="7" name="Picture 6" descr="altogen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9" name="TextBox 7"/>
          <p:cNvSpPr txBox="1">
            <a:spLocks noChangeArrowheads="1"/>
          </p:cNvSpPr>
          <p:nvPr/>
        </p:nvSpPr>
        <p:spPr bwMode="auto">
          <a:xfrm>
            <a:off x="1019969" y="1268413"/>
            <a:ext cx="71040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sp>
        <p:nvSpPr>
          <p:cNvPr id="11" name="Text Box 4"/>
          <p:cNvSpPr txBox="1">
            <a:spLocks noChangeArrowheads="1"/>
          </p:cNvSpPr>
          <p:nvPr/>
        </p:nvSpPr>
        <p:spPr bwMode="auto">
          <a:xfrm>
            <a:off x="292100" y="1698625"/>
            <a:ext cx="90027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Clr>
                <a:schemeClr val="accent3"/>
              </a:buClr>
              <a:buFont typeface="Wingdings" pitchFamily="2" charset="2"/>
              <a:buChar char="Ø"/>
            </a:pPr>
            <a:r>
              <a:rPr lang="en-US" altLang="en-US" sz="2800" b="1" dirty="0" smtClean="0">
                <a:ea typeface="MS PGothic" panose="020B0600070205080204" pitchFamily="34" charset="-128"/>
              </a:rPr>
              <a:t>Competitive ELISA</a:t>
            </a:r>
            <a:endParaRPr lang="en-US" altLang="en-US" sz="2800" b="1" dirty="0">
              <a:ea typeface="MS PGothic" panose="020B0600070205080204" pitchFamily="34" charset="-128"/>
            </a:endParaRPr>
          </a:p>
        </p:txBody>
      </p:sp>
      <p:cxnSp>
        <p:nvCxnSpPr>
          <p:cNvPr id="12" name="Straight Arrow Connector 11"/>
          <p:cNvCxnSpPr/>
          <p:nvPr/>
        </p:nvCxnSpPr>
        <p:spPr>
          <a:xfrm>
            <a:off x="1295401" y="5638800"/>
            <a:ext cx="175259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1295400" y="4191000"/>
            <a:ext cx="1" cy="1447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V="1">
            <a:off x="1714500" y="4533900"/>
            <a:ext cx="838199" cy="76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Box 8"/>
          <p:cNvSpPr txBox="1">
            <a:spLocks noChangeArrowheads="1"/>
          </p:cNvSpPr>
          <p:nvPr/>
        </p:nvSpPr>
        <p:spPr bwMode="auto">
          <a:xfrm rot="16200000">
            <a:off x="100806" y="4535586"/>
            <a:ext cx="18986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400" b="1" dirty="0"/>
              <a:t>Optical Density </a:t>
            </a:r>
          </a:p>
        </p:txBody>
      </p:sp>
      <p:sp>
        <p:nvSpPr>
          <p:cNvPr id="16" name="TextBox 9"/>
          <p:cNvSpPr txBox="1">
            <a:spLocks noChangeArrowheads="1"/>
          </p:cNvSpPr>
          <p:nvPr/>
        </p:nvSpPr>
        <p:spPr bwMode="auto">
          <a:xfrm>
            <a:off x="1219200" y="5588000"/>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400" b="1" dirty="0" err="1"/>
              <a:t>Analyte</a:t>
            </a:r>
            <a:r>
              <a:rPr lang="en-US" sz="1400" b="1" dirty="0"/>
              <a:t> Concentration</a:t>
            </a:r>
          </a:p>
        </p:txBody>
      </p:sp>
      <p:sp>
        <p:nvSpPr>
          <p:cNvPr id="20" name="TextBox 19"/>
          <p:cNvSpPr txBox="1"/>
          <p:nvPr/>
        </p:nvSpPr>
        <p:spPr>
          <a:xfrm>
            <a:off x="2971800" y="4360783"/>
            <a:ext cx="5257800" cy="1354217"/>
          </a:xfrm>
          <a:prstGeom prst="rect">
            <a:avLst/>
          </a:prstGeom>
          <a:noFill/>
        </p:spPr>
        <p:txBody>
          <a:bodyPr wrap="square" rtlCol="0">
            <a:spAutoFit/>
          </a:bodyPr>
          <a:lstStyle/>
          <a:p>
            <a:pPr marL="285750" lvl="1" indent="-285750">
              <a:buClr>
                <a:schemeClr val="accent3"/>
              </a:buClr>
              <a:buFont typeface="Wingdings" pitchFamily="2" charset="2"/>
              <a:buChar char="Ø"/>
            </a:pPr>
            <a:r>
              <a:rPr lang="en-US" sz="1600" dirty="0">
                <a:latin typeface="Arial" panose="020B0604020202020204" pitchFamily="34" charset="0"/>
                <a:cs typeface="Arial" panose="020B0604020202020204" pitchFamily="34" charset="0"/>
              </a:rPr>
              <a:t>The more antigen present in the test solution, the less </a:t>
            </a:r>
            <a:r>
              <a:rPr lang="en-US" sz="1600" dirty="0" smtClean="0">
                <a:latin typeface="Arial" panose="020B0604020202020204" pitchFamily="34" charset="0"/>
                <a:cs typeface="Arial" panose="020B0604020202020204" pitchFamily="34" charset="0"/>
              </a:rPr>
              <a:t>free antibody </a:t>
            </a:r>
            <a:r>
              <a:rPr lang="en-US" sz="1600" dirty="0">
                <a:latin typeface="Arial" panose="020B0604020202020204" pitchFamily="34" charset="0"/>
                <a:cs typeface="Arial" panose="020B0604020202020204" pitchFamily="34" charset="0"/>
              </a:rPr>
              <a:t>will be available to be captured by surface-bound antigen, hence a higher concentration of </a:t>
            </a:r>
            <a:r>
              <a:rPr lang="en-US" sz="1600" dirty="0" err="1">
                <a:latin typeface="Arial" panose="020B0604020202020204" pitchFamily="34" charset="0"/>
                <a:cs typeface="Arial" panose="020B0604020202020204" pitchFamily="34" charset="0"/>
              </a:rPr>
              <a:t>analyte</a:t>
            </a:r>
            <a:r>
              <a:rPr lang="en-US" sz="1600" dirty="0">
                <a:latin typeface="Arial" panose="020B0604020202020204" pitchFamily="34" charset="0"/>
                <a:cs typeface="Arial" panose="020B0604020202020204" pitchFamily="34" charset="0"/>
              </a:rPr>
              <a:t> in solution, the </a:t>
            </a:r>
            <a:r>
              <a:rPr lang="en-US" sz="1600" dirty="0" smtClean="0">
                <a:latin typeface="Arial" panose="020B0604020202020204" pitchFamily="34" charset="0"/>
                <a:cs typeface="Arial" panose="020B0604020202020204" pitchFamily="34" charset="0"/>
              </a:rPr>
              <a:t>lower the </a:t>
            </a:r>
            <a:r>
              <a:rPr lang="en-US" sz="1600" dirty="0">
                <a:latin typeface="Arial" panose="020B0604020202020204" pitchFamily="34" charset="0"/>
                <a:cs typeface="Arial" panose="020B0604020202020204" pitchFamily="34" charset="0"/>
              </a:rPr>
              <a:t>optical signal.</a:t>
            </a:r>
          </a:p>
          <a:p>
            <a:pPr marL="285750" indent="-285750">
              <a:buClr>
                <a:schemeClr val="accent3"/>
              </a:buClr>
              <a:buFont typeface="Wingdings" pitchFamily="2" charset="2"/>
              <a:buChar char="Ø"/>
            </a:pPr>
            <a:endParaRPr lang="en-US" dirty="0"/>
          </a:p>
        </p:txBody>
      </p:sp>
      <p:grpSp>
        <p:nvGrpSpPr>
          <p:cNvPr id="17" name="Group 8"/>
          <p:cNvGrpSpPr>
            <a:grpSpLocks/>
          </p:cNvGrpSpPr>
          <p:nvPr/>
        </p:nvGrpSpPr>
        <p:grpSpPr bwMode="auto">
          <a:xfrm>
            <a:off x="763588" y="6172200"/>
            <a:ext cx="7543800" cy="609600"/>
            <a:chOff x="762794" y="6210300"/>
            <a:chExt cx="7543800" cy="609600"/>
          </a:xfrm>
        </p:grpSpPr>
        <p:sp>
          <p:nvSpPr>
            <p:cNvPr id="18"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82390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04800" y="1905000"/>
            <a:ext cx="3886200" cy="411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1905000"/>
            <a:ext cx="3886200" cy="41148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85800" y="2518589"/>
            <a:ext cx="3508501" cy="2739211"/>
          </a:xfrm>
          <a:prstGeom prst="rect">
            <a:avLst/>
          </a:prstGeom>
          <a:noFill/>
          <a:ln>
            <a:noFill/>
          </a:ln>
        </p:spPr>
        <p:txBody>
          <a:bodyPr wrap="square" rtlCol="0">
            <a:spAutoFit/>
          </a:bodyPr>
          <a:lstStyle/>
          <a:p>
            <a:pPr marL="342900" indent="-342900">
              <a:buFont typeface="+mj-lt"/>
              <a:buAutoNum type="arabicPeriod"/>
            </a:pPr>
            <a:r>
              <a:rPr lang="en-US" sz="1400" dirty="0" smtClean="0">
                <a:latin typeface="Calibri" pitchFamily="34" charset="0"/>
                <a:cs typeface="Arial" panose="020B0604020202020204" pitchFamily="34" charset="0"/>
              </a:rPr>
              <a:t>ELISAs are generally more accurate, sensitive, and specific compared to other assays</a:t>
            </a:r>
          </a:p>
          <a:p>
            <a:pPr marL="342900" indent="-342900">
              <a:buFont typeface="+mj-lt"/>
              <a:buAutoNum type="arabicPeriod"/>
            </a:pPr>
            <a:r>
              <a:rPr lang="en-US" sz="1400" dirty="0" smtClean="0">
                <a:latin typeface="Calibri" pitchFamily="34" charset="0"/>
                <a:cs typeface="Arial" panose="020B0604020202020204" pitchFamily="34" charset="0"/>
              </a:rPr>
              <a:t>ELISAs are safer as they don’t need radioisotopes.</a:t>
            </a:r>
          </a:p>
          <a:p>
            <a:pPr marL="342900" indent="-342900">
              <a:buFont typeface="+mj-lt"/>
              <a:buAutoNum type="arabicPeriod"/>
            </a:pPr>
            <a:r>
              <a:rPr lang="en-US" sz="1400" dirty="0" smtClean="0">
                <a:latin typeface="Calibri" pitchFamily="34" charset="0"/>
                <a:cs typeface="Arial" panose="020B0604020202020204" pitchFamily="34" charset="0"/>
              </a:rPr>
              <a:t>Can detect down to </a:t>
            </a:r>
            <a:r>
              <a:rPr lang="en-US" sz="1400" dirty="0" err="1" smtClean="0">
                <a:latin typeface="Calibri" pitchFamily="34" charset="0"/>
                <a:cs typeface="Arial" panose="020B0604020202020204" pitchFamily="34" charset="0"/>
              </a:rPr>
              <a:t>nanogram</a:t>
            </a:r>
            <a:r>
              <a:rPr lang="en-US" sz="1400" dirty="0" smtClean="0">
                <a:latin typeface="Calibri" pitchFamily="34" charset="0"/>
                <a:cs typeface="Arial" panose="020B0604020202020204" pitchFamily="34" charset="0"/>
              </a:rPr>
              <a:t> levels of target antigen.</a:t>
            </a:r>
          </a:p>
          <a:p>
            <a:pPr marL="342900" indent="-342900">
              <a:buFont typeface="+mj-lt"/>
              <a:buAutoNum type="arabicPeriod"/>
            </a:pPr>
            <a:r>
              <a:rPr lang="en-US" sz="1400" dirty="0" smtClean="0">
                <a:latin typeface="Calibri" pitchFamily="34" charset="0"/>
                <a:cs typeface="Arial" panose="020B0604020202020204" pitchFamily="34" charset="0"/>
              </a:rPr>
              <a:t>The use of antibody-antigen binding in ELISAs makes it a highly specific test, binding only to target epitopes relevant to the study.</a:t>
            </a:r>
          </a:p>
          <a:p>
            <a:endParaRPr lang="en-US" dirty="0">
              <a:latin typeface="Calibri Light" pitchFamily="34" charset="0"/>
            </a:endParaRPr>
          </a:p>
        </p:txBody>
      </p:sp>
      <p:sp>
        <p:nvSpPr>
          <p:cNvPr id="8" name="TextBox 7"/>
          <p:cNvSpPr txBox="1"/>
          <p:nvPr/>
        </p:nvSpPr>
        <p:spPr>
          <a:xfrm>
            <a:off x="4648200" y="2518589"/>
            <a:ext cx="3339306" cy="2739211"/>
          </a:xfrm>
          <a:prstGeom prst="rect">
            <a:avLst/>
          </a:prstGeom>
          <a:noFill/>
        </p:spPr>
        <p:txBody>
          <a:bodyPr wrap="square" rtlCol="0">
            <a:spAutoFit/>
          </a:bodyPr>
          <a:lstStyle/>
          <a:p>
            <a:pPr marL="342900" indent="-342900">
              <a:buFont typeface="+mj-lt"/>
              <a:buAutoNum type="arabicPeriod"/>
            </a:pPr>
            <a:r>
              <a:rPr lang="en-US" sz="1400" dirty="0" smtClean="0">
                <a:latin typeface="Calibri" pitchFamily="34" charset="0"/>
                <a:cs typeface="Arial" panose="020B0604020202020204" pitchFamily="34" charset="0"/>
              </a:rPr>
              <a:t>ELISAs </a:t>
            </a:r>
            <a:r>
              <a:rPr lang="en-US" sz="1400" dirty="0">
                <a:latin typeface="Calibri" pitchFamily="34" charset="0"/>
                <a:cs typeface="Arial" panose="020B0604020202020204" pitchFamily="34" charset="0"/>
              </a:rPr>
              <a:t>are </a:t>
            </a:r>
            <a:r>
              <a:rPr lang="en-US" sz="1400" dirty="0" smtClean="0">
                <a:latin typeface="Calibri" pitchFamily="34" charset="0"/>
                <a:cs typeface="Arial" panose="020B0604020202020204" pitchFamily="34" charset="0"/>
              </a:rPr>
              <a:t>time </a:t>
            </a:r>
            <a:r>
              <a:rPr lang="en-US" sz="1400" dirty="0">
                <a:latin typeface="Calibri" pitchFamily="34" charset="0"/>
                <a:cs typeface="Arial" panose="020B0604020202020204" pitchFamily="34" charset="0"/>
              </a:rPr>
              <a:t>sensitive assay and require appropriate incubation for accurate results; incubating too long or too short </a:t>
            </a:r>
            <a:r>
              <a:rPr lang="en-US" sz="1400" dirty="0" smtClean="0">
                <a:latin typeface="Calibri" pitchFamily="34" charset="0"/>
                <a:cs typeface="Arial" panose="020B0604020202020204" pitchFamily="34" charset="0"/>
              </a:rPr>
              <a:t>can distort data</a:t>
            </a:r>
            <a:endParaRPr lang="en-US" sz="1400" dirty="0">
              <a:latin typeface="Calibri" pitchFamily="34" charset="0"/>
              <a:cs typeface="Arial" panose="020B0604020202020204" pitchFamily="34" charset="0"/>
            </a:endParaRPr>
          </a:p>
          <a:p>
            <a:pPr marL="342900" indent="-342900">
              <a:buFont typeface="+mj-lt"/>
              <a:buAutoNum type="arabicPeriod"/>
            </a:pPr>
            <a:r>
              <a:rPr lang="en-US" sz="1400" dirty="0">
                <a:latin typeface="Calibri" pitchFamily="34" charset="0"/>
                <a:cs typeface="Arial" panose="020B0604020202020204" pitchFamily="34" charset="0"/>
              </a:rPr>
              <a:t>All steps of the assay are </a:t>
            </a:r>
            <a:r>
              <a:rPr lang="en-US" sz="1400" dirty="0" smtClean="0">
                <a:latin typeface="Calibri" pitchFamily="34" charset="0"/>
                <a:cs typeface="Arial" panose="020B0604020202020204" pitchFamily="34" charset="0"/>
              </a:rPr>
              <a:t>critical, hence, </a:t>
            </a:r>
            <a:r>
              <a:rPr lang="en-US" sz="1400" dirty="0">
                <a:latin typeface="Calibri" pitchFamily="34" charset="0"/>
                <a:cs typeface="Arial" panose="020B0604020202020204" pitchFamily="34" charset="0"/>
              </a:rPr>
              <a:t>washes must be thorough </a:t>
            </a:r>
            <a:r>
              <a:rPr lang="en-US" sz="1400" dirty="0" smtClean="0">
                <a:latin typeface="Calibri" pitchFamily="34" charset="0"/>
                <a:cs typeface="Arial" panose="020B0604020202020204" pitchFamily="34" charset="0"/>
              </a:rPr>
              <a:t>in order to </a:t>
            </a:r>
            <a:r>
              <a:rPr lang="en-US" sz="1400" dirty="0">
                <a:latin typeface="Calibri" pitchFamily="34" charset="0"/>
                <a:cs typeface="Arial" panose="020B0604020202020204" pitchFamily="34" charset="0"/>
              </a:rPr>
              <a:t>not </a:t>
            </a:r>
            <a:r>
              <a:rPr lang="en-US" sz="1400" dirty="0" smtClean="0">
                <a:latin typeface="Calibri" pitchFamily="34" charset="0"/>
                <a:cs typeface="Arial" panose="020B0604020202020204" pitchFamily="34" charset="0"/>
              </a:rPr>
              <a:t>have skewed data.</a:t>
            </a:r>
            <a:endParaRPr lang="en-US" sz="1400" dirty="0">
              <a:latin typeface="Calibri" pitchFamily="34" charset="0"/>
              <a:cs typeface="Arial" panose="020B0604020202020204" pitchFamily="34" charset="0"/>
            </a:endParaRPr>
          </a:p>
          <a:p>
            <a:pPr marL="342900" indent="-342900">
              <a:buFont typeface="+mj-lt"/>
              <a:buAutoNum type="arabicPeriod"/>
            </a:pPr>
            <a:r>
              <a:rPr lang="en-US" sz="1400" dirty="0">
                <a:latin typeface="Calibri" pitchFamily="34" charset="0"/>
                <a:cs typeface="Arial" panose="020B0604020202020204" pitchFamily="34" charset="0"/>
              </a:rPr>
              <a:t>For </a:t>
            </a:r>
            <a:r>
              <a:rPr lang="en-US" sz="1400" dirty="0" smtClean="0">
                <a:latin typeface="Calibri" pitchFamily="34" charset="0"/>
                <a:cs typeface="Arial" panose="020B0604020202020204" pitchFamily="34" charset="0"/>
              </a:rPr>
              <a:t>optimal results, </a:t>
            </a:r>
            <a:r>
              <a:rPr lang="en-US" sz="1400" dirty="0">
                <a:latin typeface="Calibri" pitchFamily="34" charset="0"/>
                <a:cs typeface="Arial" panose="020B0604020202020204" pitchFamily="34" charset="0"/>
              </a:rPr>
              <a:t>antibodies may </a:t>
            </a:r>
            <a:r>
              <a:rPr lang="en-US" sz="1400" dirty="0" smtClean="0">
                <a:latin typeface="Calibri" pitchFamily="34" charset="0"/>
                <a:cs typeface="Arial" panose="020B0604020202020204" pitchFamily="34" charset="0"/>
              </a:rPr>
              <a:t>need </a:t>
            </a:r>
            <a:r>
              <a:rPr lang="en-US" sz="1400" dirty="0">
                <a:latin typeface="Calibri" pitchFamily="34" charset="0"/>
                <a:cs typeface="Arial" panose="020B0604020202020204" pitchFamily="34" charset="0"/>
              </a:rPr>
              <a:t>to be </a:t>
            </a:r>
            <a:r>
              <a:rPr lang="en-US" sz="1400" dirty="0" smtClean="0">
                <a:latin typeface="Calibri" pitchFamily="34" charset="0"/>
                <a:cs typeface="Arial" panose="020B0604020202020204" pitchFamily="34" charset="0"/>
              </a:rPr>
              <a:t>produced and engineered, which can be expensive and time-consuming.</a:t>
            </a:r>
            <a:endParaRPr lang="en-US" sz="1400" dirty="0">
              <a:latin typeface="Calibri" pitchFamily="34" charset="0"/>
              <a:cs typeface="Arial" panose="020B0604020202020204" pitchFamily="34" charset="0"/>
            </a:endParaRPr>
          </a:p>
          <a:p>
            <a:endParaRPr lang="en-US" dirty="0"/>
          </a:p>
        </p:txBody>
      </p:sp>
      <p:pic>
        <p:nvPicPr>
          <p:cNvPr id="12" name="Picture 6" descr="altogen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5" name="TextBox 7"/>
          <p:cNvSpPr txBox="1">
            <a:spLocks noChangeArrowheads="1"/>
          </p:cNvSpPr>
          <p:nvPr/>
        </p:nvSpPr>
        <p:spPr bwMode="auto">
          <a:xfrm>
            <a:off x="905669" y="1305580"/>
            <a:ext cx="7332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sp>
        <p:nvSpPr>
          <p:cNvPr id="2" name="TextBox 1"/>
          <p:cNvSpPr txBox="1"/>
          <p:nvPr/>
        </p:nvSpPr>
        <p:spPr>
          <a:xfrm>
            <a:off x="685800" y="2057400"/>
            <a:ext cx="3048000" cy="400110"/>
          </a:xfrm>
          <a:prstGeom prst="rect">
            <a:avLst/>
          </a:prstGeom>
          <a:noFill/>
        </p:spPr>
        <p:txBody>
          <a:bodyPr wrap="square" rtlCol="0">
            <a:spAutoFit/>
          </a:bodyPr>
          <a:lstStyle/>
          <a:p>
            <a:r>
              <a:rPr lang="en-US" sz="2000" b="1" dirty="0" smtClean="0">
                <a:latin typeface="Arial" pitchFamily="34" charset="0"/>
                <a:cs typeface="Arial" pitchFamily="34" charset="0"/>
              </a:rPr>
              <a:t>Advantages</a:t>
            </a:r>
            <a:endParaRPr lang="en-US" b="1" dirty="0">
              <a:latin typeface="Arial" pitchFamily="34" charset="0"/>
              <a:cs typeface="Arial" pitchFamily="34" charset="0"/>
            </a:endParaRPr>
          </a:p>
        </p:txBody>
      </p:sp>
      <p:sp>
        <p:nvSpPr>
          <p:cNvPr id="11" name="TextBox 10"/>
          <p:cNvSpPr txBox="1"/>
          <p:nvPr/>
        </p:nvSpPr>
        <p:spPr>
          <a:xfrm>
            <a:off x="4648200" y="2057400"/>
            <a:ext cx="3048000" cy="400110"/>
          </a:xfrm>
          <a:prstGeom prst="rect">
            <a:avLst/>
          </a:prstGeom>
          <a:noFill/>
        </p:spPr>
        <p:txBody>
          <a:bodyPr wrap="square" rtlCol="0">
            <a:spAutoFit/>
          </a:bodyPr>
          <a:lstStyle/>
          <a:p>
            <a:r>
              <a:rPr lang="en-US" sz="2000" b="1" dirty="0" smtClean="0">
                <a:latin typeface="Arial" pitchFamily="34" charset="0"/>
                <a:cs typeface="Arial" pitchFamily="34" charset="0"/>
              </a:rPr>
              <a:t>Disadvantages</a:t>
            </a:r>
            <a:endParaRPr lang="en-US" b="1" dirty="0">
              <a:latin typeface="Arial" pitchFamily="34" charset="0"/>
              <a:cs typeface="Arial" pitchFamily="34" charset="0"/>
            </a:endParaRPr>
          </a:p>
        </p:txBody>
      </p:sp>
      <p:grpSp>
        <p:nvGrpSpPr>
          <p:cNvPr id="17" name="Group 8"/>
          <p:cNvGrpSpPr>
            <a:grpSpLocks/>
          </p:cNvGrpSpPr>
          <p:nvPr/>
        </p:nvGrpSpPr>
        <p:grpSpPr bwMode="auto">
          <a:xfrm>
            <a:off x="763588" y="6172200"/>
            <a:ext cx="7543800" cy="609600"/>
            <a:chOff x="762794" y="6210300"/>
            <a:chExt cx="7543800" cy="609600"/>
          </a:xfrm>
        </p:grpSpPr>
        <p:sp>
          <p:nvSpPr>
            <p:cNvPr id="18"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9820113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85072"/>
            <a:ext cx="4876800" cy="1477328"/>
          </a:xfrm>
          <a:prstGeom prst="rect">
            <a:avLst/>
          </a:prstGeom>
        </p:spPr>
        <p:txBody>
          <a:bodyPr wrap="square">
            <a:spAutoFit/>
          </a:bodyPr>
          <a:lstStyle/>
          <a:p>
            <a:pPr marL="285750" indent="-285750">
              <a:buClr>
                <a:schemeClr val="accent3"/>
              </a:buClr>
              <a:buFont typeface="Wingdings" pitchFamily="2" charset="2"/>
              <a:buChar char="Ø"/>
            </a:pPr>
            <a:r>
              <a:rPr lang="en-US" dirty="0" smtClean="0">
                <a:latin typeface="+mj-lt"/>
                <a:cs typeface="Arial" panose="020B0604020202020204" pitchFamily="34" charset="0"/>
              </a:rPr>
              <a:t>Antibody Labeling</a:t>
            </a:r>
            <a:r>
              <a:rPr lang="en-US" dirty="0">
                <a:latin typeface="+mj-lt"/>
                <a:cs typeface="Arial" panose="020B0604020202020204" pitchFamily="34" charset="0"/>
              </a:rPr>
              <a:t>, </a:t>
            </a:r>
            <a:r>
              <a:rPr lang="en-US" dirty="0" err="1">
                <a:latin typeface="+mj-lt"/>
                <a:cs typeface="Arial" panose="020B0604020202020204" pitchFamily="34" charset="0"/>
              </a:rPr>
              <a:t>Biotinylation</a:t>
            </a:r>
            <a:r>
              <a:rPr lang="en-US" dirty="0">
                <a:latin typeface="+mj-lt"/>
                <a:cs typeface="Arial" panose="020B0604020202020204" pitchFamily="34" charset="0"/>
              </a:rPr>
              <a:t>, </a:t>
            </a:r>
            <a:r>
              <a:rPr lang="en-US" dirty="0" smtClean="0">
                <a:latin typeface="+mj-lt"/>
                <a:cs typeface="Arial" panose="020B0604020202020204" pitchFamily="34" charset="0"/>
              </a:rPr>
              <a:t>Purification</a:t>
            </a:r>
          </a:p>
          <a:p>
            <a:pPr marL="285750" indent="-285750">
              <a:buClr>
                <a:schemeClr val="accent3"/>
              </a:buClr>
              <a:buFont typeface="Wingdings" pitchFamily="2" charset="2"/>
              <a:buChar char="Ø"/>
            </a:pPr>
            <a:r>
              <a:rPr lang="en-US" dirty="0" smtClean="0">
                <a:latin typeface="+mj-lt"/>
                <a:cs typeface="Arial" panose="020B0604020202020204" pitchFamily="34" charset="0"/>
              </a:rPr>
              <a:t>Monoclonal Antibody </a:t>
            </a:r>
            <a:r>
              <a:rPr lang="en-US" dirty="0">
                <a:latin typeface="+mj-lt"/>
                <a:cs typeface="Arial" panose="020B0604020202020204" pitchFamily="34" charset="0"/>
              </a:rPr>
              <a:t>Development </a:t>
            </a:r>
          </a:p>
          <a:p>
            <a:pPr marL="285750" indent="-285750">
              <a:buClr>
                <a:schemeClr val="accent3"/>
              </a:buClr>
              <a:buFont typeface="Wingdings" pitchFamily="2" charset="2"/>
              <a:buChar char="Ø"/>
            </a:pPr>
            <a:r>
              <a:rPr lang="en-US" dirty="0" smtClean="0">
                <a:latin typeface="+mj-lt"/>
                <a:cs typeface="Arial" panose="020B0604020202020204" pitchFamily="34" charset="0"/>
              </a:rPr>
              <a:t>ELISA: </a:t>
            </a:r>
            <a:r>
              <a:rPr lang="en-US" dirty="0">
                <a:latin typeface="+mj-lt"/>
                <a:cs typeface="Arial" panose="020B0604020202020204" pitchFamily="34" charset="0"/>
              </a:rPr>
              <a:t>Assay Development </a:t>
            </a:r>
            <a:endParaRPr lang="en-US" dirty="0" smtClean="0">
              <a:latin typeface="+mj-lt"/>
              <a:cs typeface="Arial" panose="020B0604020202020204" pitchFamily="34" charset="0"/>
            </a:endParaRPr>
          </a:p>
          <a:p>
            <a:pPr marL="285750" indent="-285750">
              <a:buClr>
                <a:schemeClr val="accent3"/>
              </a:buClr>
              <a:buFont typeface="Wingdings" pitchFamily="2" charset="2"/>
              <a:buChar char="Ø"/>
            </a:pPr>
            <a:r>
              <a:rPr lang="en-US" dirty="0" smtClean="0">
                <a:latin typeface="+mj-lt"/>
                <a:cs typeface="Arial" panose="020B0604020202020204" pitchFamily="34" charset="0"/>
              </a:rPr>
              <a:t>ELISA: </a:t>
            </a:r>
            <a:r>
              <a:rPr lang="en-US" dirty="0">
                <a:latin typeface="+mj-lt"/>
                <a:cs typeface="Arial" panose="020B0604020202020204" pitchFamily="34" charset="0"/>
              </a:rPr>
              <a:t>Platform </a:t>
            </a:r>
            <a:r>
              <a:rPr lang="en-US" dirty="0" smtClean="0">
                <a:latin typeface="+mj-lt"/>
                <a:cs typeface="Arial" panose="020B0604020202020204" pitchFamily="34" charset="0"/>
              </a:rPr>
              <a:t>Optimization</a:t>
            </a:r>
          </a:p>
          <a:p>
            <a:pPr marL="285750" indent="-285750">
              <a:buClr>
                <a:schemeClr val="accent3"/>
              </a:buClr>
              <a:buFont typeface="Wingdings" pitchFamily="2" charset="2"/>
              <a:buChar char="Ø"/>
            </a:pPr>
            <a:r>
              <a:rPr lang="en-US" dirty="0" smtClean="0">
                <a:latin typeface="+mj-lt"/>
                <a:cs typeface="Arial" panose="020B0604020202020204" pitchFamily="34" charset="0"/>
              </a:rPr>
              <a:t>ELISA: Assay Format </a:t>
            </a:r>
            <a:r>
              <a:rPr lang="en-US" dirty="0">
                <a:latin typeface="+mj-lt"/>
                <a:cs typeface="Arial" panose="020B0604020202020204" pitchFamily="34" charset="0"/>
              </a:rPr>
              <a:t>Modification</a:t>
            </a:r>
          </a:p>
        </p:txBody>
      </p:sp>
      <p:sp>
        <p:nvSpPr>
          <p:cNvPr id="14" name="TextBox 13"/>
          <p:cNvSpPr txBox="1"/>
          <p:nvPr/>
        </p:nvSpPr>
        <p:spPr>
          <a:xfrm>
            <a:off x="152400" y="4362271"/>
            <a:ext cx="5562600" cy="1477328"/>
          </a:xfrm>
          <a:prstGeom prst="rect">
            <a:avLst/>
          </a:prstGeom>
          <a:noFill/>
        </p:spPr>
        <p:txBody>
          <a:bodyPr wrap="square" rtlCol="0">
            <a:spAutoFit/>
          </a:bodyPr>
          <a:lstStyle/>
          <a:p>
            <a:pPr marL="285750" indent="-285750">
              <a:buClr>
                <a:schemeClr val="accent3"/>
              </a:buClr>
              <a:buFont typeface="Wingdings" pitchFamily="2" charset="2"/>
              <a:buChar char="Ø"/>
            </a:pPr>
            <a:r>
              <a:rPr lang="en-US" dirty="0" smtClean="0">
                <a:latin typeface="Arial" panose="020B0604020202020204" pitchFamily="34" charset="0"/>
                <a:cs typeface="Arial" panose="020B0604020202020204" pitchFamily="34" charset="0"/>
              </a:rPr>
              <a:t>Standard </a:t>
            </a:r>
            <a:r>
              <a:rPr lang="en-US" dirty="0">
                <a:latin typeface="Arial" panose="020B0604020202020204" pitchFamily="34" charset="0"/>
                <a:cs typeface="Arial" panose="020B0604020202020204" pitchFamily="34" charset="0"/>
              </a:rPr>
              <a:t>ELISA </a:t>
            </a:r>
            <a:r>
              <a:rPr lang="en-US" dirty="0" smtClean="0">
                <a:latin typeface="Arial" panose="020B0604020202020204" pitchFamily="34" charset="0"/>
                <a:cs typeface="Arial" panose="020B0604020202020204" pitchFamily="34" charset="0"/>
              </a:rPr>
              <a:t>services </a:t>
            </a:r>
            <a:r>
              <a:rPr lang="en-US" dirty="0">
                <a:latin typeface="Arial" panose="020B0604020202020204" pitchFamily="34" charset="0"/>
                <a:cs typeface="Arial" panose="020B0604020202020204" pitchFamily="34" charset="0"/>
              </a:rPr>
              <a:t>include testing activity of the compound of interest on a panel of 15 intracellular </a:t>
            </a:r>
            <a:r>
              <a:rPr lang="en-US" dirty="0" err="1">
                <a:latin typeface="Arial" panose="020B0604020202020204" pitchFamily="34" charset="0"/>
                <a:cs typeface="Arial" panose="020B0604020202020204" pitchFamily="34" charset="0"/>
              </a:rPr>
              <a:t>Ser</a:t>
            </a:r>
            <a:r>
              <a:rPr lang="en-US" dirty="0">
                <a:latin typeface="Arial" panose="020B0604020202020204" pitchFamily="34" charset="0"/>
                <a:cs typeface="Arial" panose="020B0604020202020204" pitchFamily="34" charset="0"/>
              </a:rPr>
              <a:t>/</a:t>
            </a:r>
            <a:r>
              <a:rPr lang="en-US" dirty="0" err="1">
                <a:latin typeface="Arial" panose="020B0604020202020204" pitchFamily="34" charset="0"/>
                <a:cs typeface="Arial" panose="020B0604020202020204" pitchFamily="34" charset="0"/>
              </a:rPr>
              <a:t>Thr</a:t>
            </a:r>
            <a:r>
              <a:rPr lang="en-US" dirty="0">
                <a:latin typeface="Arial" panose="020B0604020202020204" pitchFamily="34" charset="0"/>
                <a:cs typeface="Arial" panose="020B0604020202020204" pitchFamily="34" charset="0"/>
              </a:rPr>
              <a:t> kinases and 17 Tyr </a:t>
            </a:r>
            <a:r>
              <a:rPr lang="en-US" dirty="0" smtClean="0">
                <a:latin typeface="Arial" panose="020B0604020202020204" pitchFamily="34" charset="0"/>
                <a:cs typeface="Arial" panose="020B0604020202020204" pitchFamily="34" charset="0"/>
              </a:rPr>
              <a:t>kinases to detect substrate-specific </a:t>
            </a:r>
            <a:r>
              <a:rPr lang="en-US" dirty="0">
                <a:latin typeface="Arial" panose="020B0604020202020204" pitchFamily="34" charset="0"/>
                <a:cs typeface="Arial" panose="020B0604020202020204" pitchFamily="34" charset="0"/>
              </a:rPr>
              <a:t>phosphorylation activity induced by kinase activation.</a:t>
            </a:r>
          </a:p>
        </p:txBody>
      </p:sp>
      <p:pic>
        <p:nvPicPr>
          <p:cNvPr id="10" name="Picture 6" descr="altogen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5" name="TextBox 7"/>
          <p:cNvSpPr txBox="1">
            <a:spLocks noChangeArrowheads="1"/>
          </p:cNvSpPr>
          <p:nvPr/>
        </p:nvSpPr>
        <p:spPr bwMode="auto">
          <a:xfrm>
            <a:off x="197644" y="1305580"/>
            <a:ext cx="87487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Enzyme-Linked Immunosorbent Assay</a:t>
            </a:r>
            <a:endParaRPr lang="en-US" altLang="en-US" sz="2800" b="1" i="1" dirty="0"/>
          </a:p>
        </p:txBody>
      </p:sp>
      <p:sp>
        <p:nvSpPr>
          <p:cNvPr id="2" name="TextBox 1"/>
          <p:cNvSpPr txBox="1"/>
          <p:nvPr/>
        </p:nvSpPr>
        <p:spPr>
          <a:xfrm>
            <a:off x="76200" y="2057400"/>
            <a:ext cx="5410200" cy="677108"/>
          </a:xfrm>
          <a:prstGeom prst="rect">
            <a:avLst/>
          </a:prstGeom>
          <a:noFill/>
        </p:spPr>
        <p:txBody>
          <a:bodyPr wrap="square" rtlCol="0">
            <a:spAutoFit/>
          </a:bodyPr>
          <a:lstStyle/>
          <a:p>
            <a:pPr marL="342900" indent="-342900">
              <a:buClr>
                <a:schemeClr val="accent3"/>
              </a:buClr>
              <a:buFont typeface="Wingdings" pitchFamily="2" charset="2"/>
              <a:buChar char="Ø"/>
            </a:pPr>
            <a:r>
              <a:rPr lang="en-US" sz="2000" b="1" dirty="0" err="1">
                <a:latin typeface="Arial" panose="020B0604020202020204" pitchFamily="34" charset="0"/>
                <a:cs typeface="Arial" panose="020B0604020202020204" pitchFamily="34" charset="0"/>
              </a:rPr>
              <a:t>Altogen</a:t>
            </a:r>
            <a:r>
              <a:rPr lang="en-US" sz="2000" b="1" dirty="0">
                <a:latin typeface="Arial" panose="020B0604020202020204" pitchFamily="34" charset="0"/>
                <a:cs typeface="Arial" panose="020B0604020202020204" pitchFamily="34" charset="0"/>
              </a:rPr>
              <a:t> Labs Custom ELISA </a:t>
            </a:r>
            <a:r>
              <a:rPr lang="en-US" sz="2000" b="1" dirty="0" smtClean="0">
                <a:latin typeface="Arial" panose="020B0604020202020204" pitchFamily="34" charset="0"/>
                <a:cs typeface="Arial" panose="020B0604020202020204" pitchFamily="34" charset="0"/>
              </a:rPr>
              <a:t>Services</a:t>
            </a:r>
          </a:p>
          <a:p>
            <a:endParaRPr lang="en-US" dirty="0"/>
          </a:p>
        </p:txBody>
      </p:sp>
      <p:sp>
        <p:nvSpPr>
          <p:cNvPr id="11" name="TextBox 10"/>
          <p:cNvSpPr txBox="1"/>
          <p:nvPr/>
        </p:nvSpPr>
        <p:spPr>
          <a:xfrm>
            <a:off x="6153150" y="4595336"/>
            <a:ext cx="2686050" cy="738664"/>
          </a:xfrm>
          <a:prstGeom prst="rect">
            <a:avLst/>
          </a:prstGeom>
          <a:noFill/>
        </p:spPr>
        <p:txBody>
          <a:bodyPr>
            <a:spAutoFit/>
          </a:bodyPr>
          <a:lstStyle/>
          <a:p>
            <a:pPr>
              <a:defRPr/>
            </a:pPr>
            <a:r>
              <a:rPr lang="en-US" sz="1400" dirty="0" err="1">
                <a:latin typeface="Arial Black" pitchFamily="34" charset="0"/>
              </a:rPr>
              <a:t>Altogen</a:t>
            </a:r>
            <a:r>
              <a:rPr lang="en-US" sz="1400" dirty="0">
                <a:latin typeface="Arial Black" pitchFamily="34" charset="0"/>
              </a:rPr>
              <a:t> Labs’ ELISA service is multifaceted and thorough</a:t>
            </a:r>
            <a:r>
              <a:rPr lang="en-US" sz="1400" dirty="0" smtClean="0">
                <a:latin typeface="Arial Black" pitchFamily="34" charset="0"/>
              </a:rPr>
              <a:t>.</a:t>
            </a:r>
            <a:endParaRPr lang="en-US" sz="1400" dirty="0">
              <a:latin typeface="Arial Black" pitchFamily="34"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8715" r="2756"/>
          <a:stretch/>
        </p:blipFill>
        <p:spPr>
          <a:xfrm>
            <a:off x="6259285" y="2271236"/>
            <a:ext cx="2351315" cy="2260600"/>
          </a:xfrm>
          <a:prstGeom prst="rect">
            <a:avLst/>
          </a:prstGeom>
        </p:spPr>
      </p:pic>
      <p:grpSp>
        <p:nvGrpSpPr>
          <p:cNvPr id="12" name="Group 8"/>
          <p:cNvGrpSpPr>
            <a:grpSpLocks/>
          </p:cNvGrpSpPr>
          <p:nvPr/>
        </p:nvGrpSpPr>
        <p:grpSpPr bwMode="auto">
          <a:xfrm>
            <a:off x="763588" y="6172200"/>
            <a:ext cx="7543800" cy="609600"/>
            <a:chOff x="762794" y="6210300"/>
            <a:chExt cx="7543800" cy="609600"/>
          </a:xfrm>
        </p:grpSpPr>
        <p:sp>
          <p:nvSpPr>
            <p:cNvPr id="17"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50045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4"/>
          <p:cNvSpPr>
            <a:spLocks noGrp="1"/>
          </p:cNvSpPr>
          <p:nvPr>
            <p:ph idx="4294967295"/>
          </p:nvPr>
        </p:nvSpPr>
        <p:spPr>
          <a:xfrm>
            <a:off x="304800" y="2362200"/>
            <a:ext cx="5005388" cy="3276600"/>
          </a:xfrm>
        </p:spPr>
        <p:txBody>
          <a:bodyPr/>
          <a:lstStyle/>
          <a:p>
            <a:pPr eaLnBrk="1" hangingPunct="1">
              <a:buFont typeface="Wingdings" pitchFamily="2" charset="2"/>
              <a:buChar char="Ø"/>
              <a:defRPr/>
            </a:pPr>
            <a:r>
              <a:rPr lang="en-US" altLang="en-US" sz="3200" b="1" dirty="0" smtClean="0">
                <a:latin typeface="Arial" charset="0"/>
                <a:cs typeface="Arial" charset="0"/>
              </a:rPr>
              <a:t>Cell-Based Assays</a:t>
            </a:r>
          </a:p>
          <a:p>
            <a:pPr eaLnBrk="1" hangingPunct="1">
              <a:buFont typeface="Wingdings" pitchFamily="2" charset="2"/>
              <a:buChar char="Ø"/>
              <a:defRPr/>
            </a:pPr>
            <a:r>
              <a:rPr lang="en-US" altLang="en-US" sz="2000" dirty="0" smtClean="0">
                <a:latin typeface="Arial" charset="0"/>
                <a:cs typeface="Arial" charset="0"/>
              </a:rPr>
              <a:t>Allow study of cellular processes in situ</a:t>
            </a:r>
          </a:p>
          <a:p>
            <a:pPr lvl="1" eaLnBrk="1" hangingPunct="1">
              <a:buClr>
                <a:schemeClr val="accent3"/>
              </a:buClr>
              <a:buFont typeface="Wingdings" pitchFamily="2" charset="2"/>
              <a:buChar char="Ø"/>
              <a:defRPr/>
            </a:pPr>
            <a:r>
              <a:rPr lang="en-US" altLang="en-US" sz="1800" dirty="0">
                <a:latin typeface="Arial" charset="0"/>
                <a:cs typeface="Arial" charset="0"/>
              </a:rPr>
              <a:t>L</a:t>
            </a:r>
            <a:r>
              <a:rPr lang="en-US" altLang="en-US" sz="1800" dirty="0" smtClean="0">
                <a:latin typeface="Arial" charset="0"/>
                <a:cs typeface="Arial" charset="0"/>
              </a:rPr>
              <a:t>everaged to get an accurate assessment of the system functioning as a whole, not just the “sum of the cellular parts”</a:t>
            </a:r>
          </a:p>
          <a:p>
            <a:pPr eaLnBrk="1" hangingPunct="1">
              <a:buFont typeface="Wingdings" pitchFamily="2" charset="2"/>
              <a:buChar char="Ø"/>
              <a:defRPr/>
            </a:pPr>
            <a:r>
              <a:rPr lang="en-US" altLang="en-US" sz="2000" dirty="0" smtClean="0">
                <a:latin typeface="Arial" charset="0"/>
                <a:cs typeface="Arial" charset="0"/>
              </a:rPr>
              <a:t>Can be utilized to investigate receptor activation, receptor binding, cell signaling, and ligand internalization</a:t>
            </a:r>
          </a:p>
          <a:p>
            <a:pPr eaLnBrk="1" hangingPunct="1">
              <a:defRPr/>
            </a:pPr>
            <a:endParaRPr lang="en-US" altLang="en-US" sz="2000" dirty="0" smtClean="0">
              <a:latin typeface="Arial" charset="0"/>
              <a:cs typeface="Arial" charset="0"/>
            </a:endParaRPr>
          </a:p>
          <a:p>
            <a:pPr eaLnBrk="1" hangingPunct="1">
              <a:defRPr/>
            </a:pPr>
            <a:endParaRPr lang="en-US" altLang="en-US" sz="2000" dirty="0" smtClean="0">
              <a:latin typeface="Arial" charset="0"/>
              <a:cs typeface="Arial" charset="0"/>
            </a:endParaRPr>
          </a:p>
          <a:p>
            <a:pPr eaLnBrk="1" hangingPunct="1">
              <a:defRPr/>
            </a:pPr>
            <a:endParaRPr lang="en-US" altLang="en-US" sz="2000" dirty="0" smtClean="0">
              <a:latin typeface="Arial" charset="0"/>
              <a:cs typeface="Arial" charset="0"/>
            </a:endParaRPr>
          </a:p>
        </p:txBody>
      </p:sp>
      <p:pic>
        <p:nvPicPr>
          <p:cNvPr id="17411"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b="1" i="1"/>
              <a:t>Provider of Global Contract Research Services</a:t>
            </a:r>
            <a:r>
              <a:rPr lang="en-US" altLang="en-US" sz="1400" b="1" i="1">
                <a:solidFill>
                  <a:srgbClr val="61C6D1"/>
                </a:solidFill>
              </a:rPr>
              <a:t/>
            </a:r>
            <a:br>
              <a:rPr lang="en-US" altLang="en-US" sz="1400" b="1" i="1">
                <a:solidFill>
                  <a:srgbClr val="61C6D1"/>
                </a:solidFill>
              </a:rPr>
            </a:br>
            <a:r>
              <a:rPr lang="en-US" altLang="en-US" sz="1400" b="1" i="1">
                <a:solidFill>
                  <a:srgbClr val="61C6D1"/>
                </a:solidFill>
              </a:rPr>
              <a:t> Accelerating Preclinical Research, Drug Discovery &amp; Therapeutics</a:t>
            </a:r>
            <a:endParaRPr lang="en-US" altLang="en-US" sz="1400" b="1">
              <a:solidFill>
                <a:srgbClr val="61C6D1"/>
              </a:solidFill>
            </a:endParaRPr>
          </a:p>
        </p:txBody>
      </p:sp>
      <p:sp>
        <p:nvSpPr>
          <p:cNvPr id="17413" name="TextBox 7"/>
          <p:cNvSpPr txBox="1">
            <a:spLocks noChangeArrowheads="1"/>
          </p:cNvSpPr>
          <p:nvPr/>
        </p:nvSpPr>
        <p:spPr bwMode="auto">
          <a:xfrm>
            <a:off x="1001713" y="1371600"/>
            <a:ext cx="714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i="1" dirty="0"/>
              <a:t>Services &gt; ELISA and Cell-based Assays</a:t>
            </a:r>
          </a:p>
        </p:txBody>
      </p:sp>
      <p:grpSp>
        <p:nvGrpSpPr>
          <p:cNvPr id="17414" name="Group 1"/>
          <p:cNvGrpSpPr>
            <a:grpSpLocks/>
          </p:cNvGrpSpPr>
          <p:nvPr/>
        </p:nvGrpSpPr>
        <p:grpSpPr bwMode="auto">
          <a:xfrm>
            <a:off x="763588" y="6172200"/>
            <a:ext cx="7543800" cy="609600"/>
            <a:chOff x="762794" y="6210300"/>
            <a:chExt cx="7543800" cy="609600"/>
          </a:xfrm>
        </p:grpSpPr>
        <p:sp>
          <p:nvSpPr>
            <p:cNvPr id="17417"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74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5" name="TextBox 3"/>
          <p:cNvSpPr txBox="1">
            <a:spLocks noChangeArrowheads="1"/>
          </p:cNvSpPr>
          <p:nvPr/>
        </p:nvSpPr>
        <p:spPr bwMode="auto">
          <a:xfrm>
            <a:off x="5867400" y="4572000"/>
            <a:ext cx="28194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atin typeface="Arial Black" pitchFamily="34" charset="0"/>
              </a:rPr>
              <a:t>Altogen Labs offers custom cell-based assay development and testing</a:t>
            </a:r>
          </a:p>
          <a:p>
            <a:r>
              <a:rPr lang="en-US" sz="1200"/>
              <a:t>Photo credit: http://www.ddw-online.com</a:t>
            </a:r>
          </a:p>
          <a:p>
            <a:endParaRPr lang="en-US">
              <a:latin typeface="Arial Black" pitchFamily="34" charset="0"/>
            </a:endParaRPr>
          </a:p>
        </p:txBody>
      </p:sp>
      <p:pic>
        <p:nvPicPr>
          <p:cNvPr id="17416"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0574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3252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4"/>
          <p:cNvSpPr>
            <a:spLocks noGrp="1"/>
          </p:cNvSpPr>
          <p:nvPr>
            <p:ph idx="4294967295"/>
          </p:nvPr>
        </p:nvSpPr>
        <p:spPr>
          <a:xfrm>
            <a:off x="304800" y="2286000"/>
            <a:ext cx="5005388" cy="2438400"/>
          </a:xfrm>
        </p:spPr>
        <p:txBody>
          <a:bodyPr/>
          <a:lstStyle/>
          <a:p>
            <a:pPr eaLnBrk="1" hangingPunct="1">
              <a:buFont typeface="Wingdings" pitchFamily="2" charset="2"/>
              <a:buChar char="Ø"/>
            </a:pPr>
            <a:r>
              <a:rPr lang="en-US" altLang="en-US" sz="3200" b="1" dirty="0" smtClean="0">
                <a:latin typeface="Arial" charset="0"/>
                <a:cs typeface="Arial" charset="0"/>
              </a:rPr>
              <a:t>Types of Cell-Based Assays</a:t>
            </a:r>
          </a:p>
          <a:p>
            <a:pPr eaLnBrk="1" hangingPunct="1">
              <a:buFont typeface="Wingdings" pitchFamily="2" charset="2"/>
              <a:buChar char="Ø"/>
            </a:pPr>
            <a:r>
              <a:rPr lang="en-US" altLang="en-US" sz="2000" dirty="0" smtClean="0">
                <a:latin typeface="Arial" charset="0"/>
                <a:cs typeface="Arial" charset="0"/>
              </a:rPr>
              <a:t>Cytotoxic assays – used to assess the cytotoxicity of a compound of interest</a:t>
            </a:r>
          </a:p>
          <a:p>
            <a:pPr eaLnBrk="1" hangingPunct="1">
              <a:buFont typeface="Wingdings" pitchFamily="2" charset="2"/>
              <a:buChar char="Ø"/>
            </a:pPr>
            <a:r>
              <a:rPr lang="en-US" altLang="en-US" sz="2000" dirty="0" smtClean="0">
                <a:latin typeface="Arial" charset="0"/>
                <a:cs typeface="Arial" charset="0"/>
              </a:rPr>
              <a:t>Metabolic assays – what effect does a drug have on metabolic turnover</a:t>
            </a:r>
          </a:p>
          <a:p>
            <a:pPr eaLnBrk="1" hangingPunct="1"/>
            <a:endParaRPr lang="en-US" altLang="en-US" sz="2000" dirty="0" smtClean="0">
              <a:latin typeface="Arial" charset="0"/>
              <a:cs typeface="Arial" charset="0"/>
            </a:endParaRPr>
          </a:p>
          <a:p>
            <a:pPr eaLnBrk="1" hangingPunct="1"/>
            <a:endParaRPr lang="en-US" altLang="en-US" sz="2000" dirty="0" smtClean="0">
              <a:latin typeface="Arial" charset="0"/>
              <a:cs typeface="Arial" charset="0"/>
            </a:endParaRPr>
          </a:p>
          <a:p>
            <a:pPr eaLnBrk="1" hangingPunct="1"/>
            <a:endParaRPr lang="en-US" altLang="en-US" sz="2000" dirty="0" smtClean="0">
              <a:latin typeface="Arial" charset="0"/>
              <a:cs typeface="Arial" charset="0"/>
            </a:endParaRPr>
          </a:p>
        </p:txBody>
      </p:sp>
      <p:pic>
        <p:nvPicPr>
          <p:cNvPr id="18435"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b="1" i="1"/>
              <a:t>Provider of Global Contract Research Services</a:t>
            </a:r>
            <a:r>
              <a:rPr lang="en-US" altLang="en-US" sz="1400" b="1" i="1">
                <a:solidFill>
                  <a:srgbClr val="61C6D1"/>
                </a:solidFill>
              </a:rPr>
              <a:t/>
            </a:r>
            <a:br>
              <a:rPr lang="en-US" altLang="en-US" sz="1400" b="1" i="1">
                <a:solidFill>
                  <a:srgbClr val="61C6D1"/>
                </a:solidFill>
              </a:rPr>
            </a:br>
            <a:r>
              <a:rPr lang="en-US" altLang="en-US" sz="1400" b="1" i="1">
                <a:solidFill>
                  <a:srgbClr val="61C6D1"/>
                </a:solidFill>
              </a:rPr>
              <a:t> Accelerating Preclinical Research, Drug Discovery &amp; Therapeutics</a:t>
            </a:r>
            <a:endParaRPr lang="en-US" altLang="en-US" sz="1400" b="1">
              <a:solidFill>
                <a:srgbClr val="61C6D1"/>
              </a:solidFill>
            </a:endParaRPr>
          </a:p>
        </p:txBody>
      </p:sp>
      <p:sp>
        <p:nvSpPr>
          <p:cNvPr id="18437" name="TextBox 7"/>
          <p:cNvSpPr txBox="1">
            <a:spLocks noChangeArrowheads="1"/>
          </p:cNvSpPr>
          <p:nvPr/>
        </p:nvSpPr>
        <p:spPr bwMode="auto">
          <a:xfrm>
            <a:off x="1001713" y="1371600"/>
            <a:ext cx="714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i="1"/>
              <a:t>Services &gt; ELISA and Cell-based Assays</a:t>
            </a:r>
          </a:p>
        </p:txBody>
      </p:sp>
      <p:grpSp>
        <p:nvGrpSpPr>
          <p:cNvPr id="18438" name="Group 1"/>
          <p:cNvGrpSpPr>
            <a:grpSpLocks/>
          </p:cNvGrpSpPr>
          <p:nvPr/>
        </p:nvGrpSpPr>
        <p:grpSpPr bwMode="auto">
          <a:xfrm>
            <a:off x="763588" y="6172200"/>
            <a:ext cx="7543800" cy="609600"/>
            <a:chOff x="762794" y="6210300"/>
            <a:chExt cx="7543800" cy="609600"/>
          </a:xfrm>
        </p:grpSpPr>
        <p:sp>
          <p:nvSpPr>
            <p:cNvPr id="18441"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844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9" name="TextBox 3"/>
          <p:cNvSpPr txBox="1">
            <a:spLocks noChangeArrowheads="1"/>
          </p:cNvSpPr>
          <p:nvPr/>
        </p:nvSpPr>
        <p:spPr bwMode="auto">
          <a:xfrm>
            <a:off x="5486400" y="4592638"/>
            <a:ext cx="3352800"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a:latin typeface="Arial Black" pitchFamily="34" charset="0"/>
              </a:rPr>
              <a:t>Cell-based assays have a wide range of applications</a:t>
            </a:r>
          </a:p>
          <a:p>
            <a:r>
              <a:rPr lang="en-US" sz="1200"/>
              <a:t>Photo credit: http://www.proteinatlas.org</a:t>
            </a:r>
          </a:p>
          <a:p>
            <a:endParaRPr lang="en-US">
              <a:latin typeface="Arial Black" pitchFamily="34" charset="0"/>
            </a:endParaRPr>
          </a:p>
        </p:txBody>
      </p:sp>
      <p:pic>
        <p:nvPicPr>
          <p:cNvPr id="18440" name="Picture 3"/>
          <p:cNvPicPr>
            <a:picLocks noChangeAspect="1"/>
          </p:cNvPicPr>
          <p:nvPr/>
        </p:nvPicPr>
        <p:blipFill>
          <a:blip r:embed="rId5">
            <a:extLst>
              <a:ext uri="{28A0092B-C50C-407E-A947-70E740481C1C}">
                <a14:useLocalDpi xmlns:a14="http://schemas.microsoft.com/office/drawing/2010/main" val="0"/>
              </a:ext>
            </a:extLst>
          </a:blip>
          <a:srcRect l="5833" t="12639" b="21529"/>
          <a:stretch>
            <a:fillRect/>
          </a:stretch>
        </p:blipFill>
        <p:spPr bwMode="auto">
          <a:xfrm>
            <a:off x="5562600" y="2306638"/>
            <a:ext cx="32289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54673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276600" y="4572000"/>
            <a:ext cx="609600" cy="76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59" name="Content Placeholder 4"/>
          <p:cNvSpPr>
            <a:spLocks noGrp="1"/>
          </p:cNvSpPr>
          <p:nvPr>
            <p:ph idx="4294967295"/>
          </p:nvPr>
        </p:nvSpPr>
        <p:spPr>
          <a:xfrm>
            <a:off x="381000" y="1752600"/>
            <a:ext cx="7315200" cy="2057400"/>
          </a:xfrm>
        </p:spPr>
        <p:txBody>
          <a:bodyPr>
            <a:normAutofit/>
          </a:bodyPr>
          <a:lstStyle/>
          <a:p>
            <a:pPr eaLnBrk="1" hangingPunct="1">
              <a:buFont typeface="Wingdings" pitchFamily="2" charset="2"/>
              <a:buChar char="Ø"/>
            </a:pPr>
            <a:r>
              <a:rPr lang="en-US" altLang="en-US" sz="3200" b="1" dirty="0" smtClean="0">
                <a:latin typeface="Arial" charset="0"/>
                <a:cs typeface="Arial" charset="0"/>
              </a:rPr>
              <a:t>Cytotoxic Assay</a:t>
            </a:r>
          </a:p>
          <a:p>
            <a:pPr lvl="1">
              <a:buClr>
                <a:schemeClr val="accent3"/>
              </a:buClr>
              <a:buFont typeface="Wingdings" pitchFamily="2" charset="2"/>
              <a:buChar char="Ø"/>
            </a:pPr>
            <a:r>
              <a:rPr lang="en-US" altLang="en-US" sz="1800" dirty="0" smtClean="0">
                <a:latin typeface="Arial" charset="0"/>
                <a:cs typeface="Arial" charset="0"/>
              </a:rPr>
              <a:t>Drug of interest is administered to cells</a:t>
            </a:r>
          </a:p>
          <a:p>
            <a:pPr lvl="1">
              <a:buClr>
                <a:schemeClr val="accent3"/>
              </a:buClr>
              <a:buFont typeface="Wingdings" pitchFamily="2" charset="2"/>
              <a:buChar char="Ø"/>
            </a:pPr>
            <a:r>
              <a:rPr lang="en-US" altLang="en-US" sz="1800" dirty="0" smtClean="0">
                <a:latin typeface="Arial" charset="0"/>
                <a:cs typeface="Arial" charset="0"/>
              </a:rPr>
              <a:t>Per time interval post-drug treatment, reagent is added to cells</a:t>
            </a:r>
          </a:p>
          <a:p>
            <a:pPr lvl="1">
              <a:buClr>
                <a:schemeClr val="accent3"/>
              </a:buClr>
              <a:buFont typeface="Wingdings" pitchFamily="2" charset="2"/>
              <a:buChar char="Ø"/>
            </a:pPr>
            <a:r>
              <a:rPr lang="en-US" altLang="en-US" sz="1800" dirty="0" smtClean="0">
                <a:latin typeface="Arial" charset="0"/>
                <a:cs typeface="Arial" charset="0"/>
              </a:rPr>
              <a:t>Necrotic cells have compromised membranes, allowing reagent access to DNA resulting in a visible signal</a:t>
            </a:r>
          </a:p>
          <a:p>
            <a:pPr eaLnBrk="1" hangingPunct="1"/>
            <a:endParaRPr lang="en-US" altLang="en-US" sz="2000" dirty="0" smtClean="0">
              <a:latin typeface="Arial" charset="0"/>
              <a:cs typeface="Arial" charset="0"/>
            </a:endParaRPr>
          </a:p>
          <a:p>
            <a:pPr eaLnBrk="1" hangingPunct="1"/>
            <a:endParaRPr lang="en-US" altLang="en-US" sz="2000" dirty="0" smtClean="0">
              <a:latin typeface="Arial" charset="0"/>
              <a:cs typeface="Arial" charset="0"/>
            </a:endParaRPr>
          </a:p>
          <a:p>
            <a:pPr eaLnBrk="1" hangingPunct="1"/>
            <a:endParaRPr lang="en-US" altLang="en-US" sz="2000" dirty="0" smtClean="0">
              <a:latin typeface="Arial" charset="0"/>
              <a:cs typeface="Arial" charset="0"/>
            </a:endParaRPr>
          </a:p>
        </p:txBody>
      </p:sp>
      <p:pic>
        <p:nvPicPr>
          <p:cNvPr id="19460"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b="1" i="1"/>
              <a:t>Provider of Global Contract Research Services</a:t>
            </a:r>
            <a:r>
              <a:rPr lang="en-US" altLang="en-US" sz="1400" b="1" i="1">
                <a:solidFill>
                  <a:srgbClr val="61C6D1"/>
                </a:solidFill>
              </a:rPr>
              <a:t/>
            </a:r>
            <a:br>
              <a:rPr lang="en-US" altLang="en-US" sz="1400" b="1" i="1">
                <a:solidFill>
                  <a:srgbClr val="61C6D1"/>
                </a:solidFill>
              </a:rPr>
            </a:br>
            <a:r>
              <a:rPr lang="en-US" altLang="en-US" sz="1400" b="1" i="1">
                <a:solidFill>
                  <a:srgbClr val="61C6D1"/>
                </a:solidFill>
              </a:rPr>
              <a:t> Accelerating Preclinical Research, Drug Discovery &amp; Therapeutics</a:t>
            </a:r>
            <a:endParaRPr lang="en-US" altLang="en-US" sz="1400" b="1">
              <a:solidFill>
                <a:srgbClr val="61C6D1"/>
              </a:solidFill>
            </a:endParaRPr>
          </a:p>
        </p:txBody>
      </p:sp>
      <p:sp>
        <p:nvSpPr>
          <p:cNvPr id="19462" name="TextBox 7"/>
          <p:cNvSpPr txBox="1">
            <a:spLocks noChangeArrowheads="1"/>
          </p:cNvSpPr>
          <p:nvPr/>
        </p:nvSpPr>
        <p:spPr bwMode="auto">
          <a:xfrm>
            <a:off x="1001713" y="1295400"/>
            <a:ext cx="7140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i="1"/>
              <a:t>Services &gt; ELISA and Cell-based Assays</a:t>
            </a:r>
          </a:p>
        </p:txBody>
      </p:sp>
      <p:grpSp>
        <p:nvGrpSpPr>
          <p:cNvPr id="19463" name="Group 1"/>
          <p:cNvGrpSpPr>
            <a:grpSpLocks/>
          </p:cNvGrpSpPr>
          <p:nvPr/>
        </p:nvGrpSpPr>
        <p:grpSpPr bwMode="auto">
          <a:xfrm>
            <a:off x="763588" y="6172200"/>
            <a:ext cx="7543800" cy="609600"/>
            <a:chOff x="762794" y="6210300"/>
            <a:chExt cx="7543800" cy="609600"/>
          </a:xfrm>
        </p:grpSpPr>
        <p:sp>
          <p:nvSpPr>
            <p:cNvPr id="19495"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949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9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Oval 1"/>
          <p:cNvSpPr/>
          <p:nvPr/>
        </p:nvSpPr>
        <p:spPr>
          <a:xfrm>
            <a:off x="457200" y="4343400"/>
            <a:ext cx="2057400" cy="13716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ounded Rectangle 3"/>
          <p:cNvSpPr/>
          <p:nvPr/>
        </p:nvSpPr>
        <p:spPr>
          <a:xfrm>
            <a:off x="838200" y="5105400"/>
            <a:ext cx="762000" cy="381000"/>
          </a:xfrm>
          <a:prstGeom prst="roundRect">
            <a:avLst/>
          </a:prstGeom>
          <a:solidFill>
            <a:schemeClr val="bg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9466" name="Picture 4"/>
          <p:cNvPicPr>
            <a:picLocks noChangeAspect="1"/>
          </p:cNvPicPr>
          <p:nvPr/>
        </p:nvPicPr>
        <p:blipFill>
          <a:blip r:embed="rId5">
            <a:extLst>
              <a:ext uri="{28A0092B-C50C-407E-A947-70E740481C1C}">
                <a14:useLocalDpi xmlns:a14="http://schemas.microsoft.com/office/drawing/2010/main" val="0"/>
              </a:ext>
            </a:extLst>
          </a:blip>
          <a:srcRect t="34180" b="29201"/>
          <a:stretch>
            <a:fillRect/>
          </a:stretch>
        </p:blipFill>
        <p:spPr bwMode="auto">
          <a:xfrm>
            <a:off x="965200" y="5153025"/>
            <a:ext cx="508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Box 6"/>
          <p:cNvSpPr txBox="1">
            <a:spLocks noChangeArrowheads="1"/>
          </p:cNvSpPr>
          <p:nvPr/>
        </p:nvSpPr>
        <p:spPr bwMode="auto">
          <a:xfrm>
            <a:off x="1676400" y="38100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atin typeface="Arial Black" pitchFamily="34" charset="0"/>
              </a:rPr>
              <a:t>Drug</a:t>
            </a:r>
          </a:p>
        </p:txBody>
      </p:sp>
      <p:cxnSp>
        <p:nvCxnSpPr>
          <p:cNvPr id="9" name="Straight Connector 8"/>
          <p:cNvCxnSpPr/>
          <p:nvPr/>
        </p:nvCxnSpPr>
        <p:spPr>
          <a:xfrm flipH="1">
            <a:off x="1447800" y="4876800"/>
            <a:ext cx="228600" cy="31591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469" name="TextBox 20"/>
          <p:cNvSpPr txBox="1">
            <a:spLocks noChangeArrowheads="1"/>
          </p:cNvSpPr>
          <p:nvPr/>
        </p:nvSpPr>
        <p:spPr bwMode="auto">
          <a:xfrm>
            <a:off x="1371600" y="4583113"/>
            <a:ext cx="76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atin typeface="Arial Black" pitchFamily="34" charset="0"/>
              </a:rPr>
              <a:t>DNA</a:t>
            </a:r>
          </a:p>
        </p:txBody>
      </p:sp>
      <p:sp>
        <p:nvSpPr>
          <p:cNvPr id="19470" name="TextBox 9"/>
          <p:cNvSpPr txBox="1">
            <a:spLocks noChangeArrowheads="1"/>
          </p:cNvSpPr>
          <p:nvPr/>
        </p:nvSpPr>
        <p:spPr bwMode="auto">
          <a:xfrm>
            <a:off x="762000" y="5757863"/>
            <a:ext cx="1447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a:latin typeface="Arial Black" pitchFamily="34" charset="0"/>
              </a:rPr>
              <a:t>Viable Cell</a:t>
            </a:r>
          </a:p>
        </p:txBody>
      </p:sp>
      <p:sp>
        <p:nvSpPr>
          <p:cNvPr id="11" name="Freeform 10"/>
          <p:cNvSpPr/>
          <p:nvPr/>
        </p:nvSpPr>
        <p:spPr>
          <a:xfrm>
            <a:off x="3352800" y="4114800"/>
            <a:ext cx="1087438" cy="765175"/>
          </a:xfrm>
          <a:custGeom>
            <a:avLst/>
            <a:gdLst>
              <a:gd name="connsiteX0" fmla="*/ 0 w 1087928"/>
              <a:gd name="connsiteY0" fmla="*/ 213436 h 765886"/>
              <a:gd name="connsiteX1" fmla="*/ 295275 w 1087928"/>
              <a:gd name="connsiteY1" fmla="*/ 3886 h 765886"/>
              <a:gd name="connsiteX2" fmla="*/ 514350 w 1087928"/>
              <a:gd name="connsiteY2" fmla="*/ 375361 h 765886"/>
              <a:gd name="connsiteX3" fmla="*/ 1000125 w 1087928"/>
              <a:gd name="connsiteY3" fmla="*/ 365836 h 765886"/>
              <a:gd name="connsiteX4" fmla="*/ 1085850 w 1087928"/>
              <a:gd name="connsiteY4" fmla="*/ 765886 h 76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928" h="765886">
                <a:moveTo>
                  <a:pt x="0" y="213436"/>
                </a:moveTo>
                <a:cubicBezTo>
                  <a:pt x="104775" y="95167"/>
                  <a:pt x="209550" y="-23102"/>
                  <a:pt x="295275" y="3886"/>
                </a:cubicBezTo>
                <a:cubicBezTo>
                  <a:pt x="381000" y="30873"/>
                  <a:pt x="396875" y="315036"/>
                  <a:pt x="514350" y="375361"/>
                </a:cubicBezTo>
                <a:cubicBezTo>
                  <a:pt x="631825" y="435686"/>
                  <a:pt x="904875" y="300749"/>
                  <a:pt x="1000125" y="365836"/>
                </a:cubicBezTo>
                <a:cubicBezTo>
                  <a:pt x="1095375" y="430924"/>
                  <a:pt x="1090612" y="598405"/>
                  <a:pt x="1085850" y="765886"/>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4" name="Freeform 33"/>
          <p:cNvSpPr/>
          <p:nvPr/>
        </p:nvSpPr>
        <p:spPr>
          <a:xfrm rot="14278630">
            <a:off x="2636044" y="4658519"/>
            <a:ext cx="1087437" cy="765175"/>
          </a:xfrm>
          <a:custGeom>
            <a:avLst/>
            <a:gdLst>
              <a:gd name="connsiteX0" fmla="*/ 0 w 1087928"/>
              <a:gd name="connsiteY0" fmla="*/ 213436 h 765886"/>
              <a:gd name="connsiteX1" fmla="*/ 295275 w 1087928"/>
              <a:gd name="connsiteY1" fmla="*/ 3886 h 765886"/>
              <a:gd name="connsiteX2" fmla="*/ 514350 w 1087928"/>
              <a:gd name="connsiteY2" fmla="*/ 375361 h 765886"/>
              <a:gd name="connsiteX3" fmla="*/ 1000125 w 1087928"/>
              <a:gd name="connsiteY3" fmla="*/ 365836 h 765886"/>
              <a:gd name="connsiteX4" fmla="*/ 1085850 w 1087928"/>
              <a:gd name="connsiteY4" fmla="*/ 765886 h 76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928" h="765886">
                <a:moveTo>
                  <a:pt x="0" y="213436"/>
                </a:moveTo>
                <a:cubicBezTo>
                  <a:pt x="104775" y="95167"/>
                  <a:pt x="209550" y="-23102"/>
                  <a:pt x="295275" y="3886"/>
                </a:cubicBezTo>
                <a:cubicBezTo>
                  <a:pt x="381000" y="30873"/>
                  <a:pt x="396875" y="315036"/>
                  <a:pt x="514350" y="375361"/>
                </a:cubicBezTo>
                <a:cubicBezTo>
                  <a:pt x="631825" y="435686"/>
                  <a:pt x="904875" y="300749"/>
                  <a:pt x="1000125" y="365836"/>
                </a:cubicBezTo>
                <a:cubicBezTo>
                  <a:pt x="1095375" y="430924"/>
                  <a:pt x="1090612" y="598405"/>
                  <a:pt x="1085850" y="765886"/>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5" name="Freeform 34"/>
          <p:cNvSpPr/>
          <p:nvPr/>
        </p:nvSpPr>
        <p:spPr>
          <a:xfrm rot="7120859">
            <a:off x="3482182" y="4976019"/>
            <a:ext cx="1087437" cy="765175"/>
          </a:xfrm>
          <a:custGeom>
            <a:avLst/>
            <a:gdLst>
              <a:gd name="connsiteX0" fmla="*/ 0 w 1087928"/>
              <a:gd name="connsiteY0" fmla="*/ 213436 h 765886"/>
              <a:gd name="connsiteX1" fmla="*/ 295275 w 1087928"/>
              <a:gd name="connsiteY1" fmla="*/ 3886 h 765886"/>
              <a:gd name="connsiteX2" fmla="*/ 514350 w 1087928"/>
              <a:gd name="connsiteY2" fmla="*/ 375361 h 765886"/>
              <a:gd name="connsiteX3" fmla="*/ 1000125 w 1087928"/>
              <a:gd name="connsiteY3" fmla="*/ 365836 h 765886"/>
              <a:gd name="connsiteX4" fmla="*/ 1085850 w 1087928"/>
              <a:gd name="connsiteY4" fmla="*/ 765886 h 7658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7928" h="765886">
                <a:moveTo>
                  <a:pt x="0" y="213436"/>
                </a:moveTo>
                <a:cubicBezTo>
                  <a:pt x="104775" y="95167"/>
                  <a:pt x="209550" y="-23102"/>
                  <a:pt x="295275" y="3886"/>
                </a:cubicBezTo>
                <a:cubicBezTo>
                  <a:pt x="381000" y="30873"/>
                  <a:pt x="396875" y="315036"/>
                  <a:pt x="514350" y="375361"/>
                </a:cubicBezTo>
                <a:cubicBezTo>
                  <a:pt x="631825" y="435686"/>
                  <a:pt x="904875" y="300749"/>
                  <a:pt x="1000125" y="365836"/>
                </a:cubicBezTo>
                <a:cubicBezTo>
                  <a:pt x="1095375" y="430924"/>
                  <a:pt x="1090612" y="598405"/>
                  <a:pt x="1085850" y="765886"/>
                </a:cubicBezTo>
              </a:path>
            </a:pathLst>
          </a:cu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19474" name="Picture 35"/>
          <p:cNvPicPr>
            <a:picLocks noChangeAspect="1"/>
          </p:cNvPicPr>
          <p:nvPr/>
        </p:nvPicPr>
        <p:blipFill>
          <a:blip r:embed="rId5">
            <a:extLst>
              <a:ext uri="{28A0092B-C50C-407E-A947-70E740481C1C}">
                <a14:useLocalDpi xmlns:a14="http://schemas.microsoft.com/office/drawing/2010/main" val="0"/>
              </a:ext>
            </a:extLst>
          </a:blip>
          <a:srcRect t="34180" b="29201"/>
          <a:stretch>
            <a:fillRect/>
          </a:stretch>
        </p:blipFill>
        <p:spPr bwMode="auto">
          <a:xfrm>
            <a:off x="3352800" y="4648200"/>
            <a:ext cx="5080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5" name="Picture 3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0900" y="4953000"/>
            <a:ext cx="38100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6" name="Picture 3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4179888"/>
            <a:ext cx="3810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7" name="Picture 3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4027488"/>
            <a:ext cx="3810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78" name="Picture 4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3951288"/>
            <a:ext cx="38100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79" name="TextBox 42"/>
          <p:cNvSpPr txBox="1">
            <a:spLocks noChangeArrowheads="1"/>
          </p:cNvSpPr>
          <p:nvPr/>
        </p:nvSpPr>
        <p:spPr bwMode="auto">
          <a:xfrm>
            <a:off x="2895600" y="5757863"/>
            <a:ext cx="1676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a:latin typeface="Arial Black" pitchFamily="34" charset="0"/>
              </a:rPr>
              <a:t>Necrotic Cell</a:t>
            </a:r>
          </a:p>
        </p:txBody>
      </p:sp>
      <p:cxnSp>
        <p:nvCxnSpPr>
          <p:cNvPr id="14" name="Straight Connector 13"/>
          <p:cNvCxnSpPr/>
          <p:nvPr/>
        </p:nvCxnSpPr>
        <p:spPr>
          <a:xfrm flipV="1">
            <a:off x="3657600" y="4191000"/>
            <a:ext cx="3048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481" name="TextBox 45"/>
          <p:cNvSpPr txBox="1">
            <a:spLocks noChangeArrowheads="1"/>
          </p:cNvSpPr>
          <p:nvPr/>
        </p:nvSpPr>
        <p:spPr bwMode="auto">
          <a:xfrm>
            <a:off x="2895600" y="3810000"/>
            <a:ext cx="3124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400">
                <a:latin typeface="Arial Black" pitchFamily="34" charset="0"/>
              </a:rPr>
              <a:t>Fluorescent DNA</a:t>
            </a:r>
            <a:r>
              <a:rPr lang="en-US" sz="1400">
                <a:latin typeface="Arial Black" pitchFamily="34" charset="0"/>
                <a:sym typeface="Symbol" pitchFamily="18" charset="2"/>
              </a:rPr>
              <a:t></a:t>
            </a:r>
            <a:r>
              <a:rPr lang="en-US" sz="1400">
                <a:latin typeface="Arial Black" pitchFamily="34" charset="0"/>
              </a:rPr>
              <a:t>Drug Complex</a:t>
            </a:r>
          </a:p>
        </p:txBody>
      </p:sp>
      <p:cxnSp>
        <p:nvCxnSpPr>
          <p:cNvPr id="47" name="Straight Arrow Connector 46"/>
          <p:cNvCxnSpPr/>
          <p:nvPr/>
        </p:nvCxnSpPr>
        <p:spPr>
          <a:xfrm>
            <a:off x="6400800" y="57912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400800" y="3810000"/>
            <a:ext cx="0" cy="1981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6600825" y="5638800"/>
            <a:ext cx="1647825" cy="0"/>
          </a:xfrm>
          <a:custGeom>
            <a:avLst/>
            <a:gdLst>
              <a:gd name="connsiteX0" fmla="*/ 0 w 1647825"/>
              <a:gd name="connsiteY0" fmla="*/ 0 h 0"/>
              <a:gd name="connsiteX1" fmla="*/ 1647825 w 1647825"/>
              <a:gd name="connsiteY1" fmla="*/ 0 h 0"/>
            </a:gdLst>
            <a:ahLst/>
            <a:cxnLst>
              <a:cxn ang="0">
                <a:pos x="connsiteX0" y="connsiteY0"/>
              </a:cxn>
              <a:cxn ang="0">
                <a:pos x="connsiteX1" y="connsiteY1"/>
              </a:cxn>
            </a:cxnLst>
            <a:rect l="l" t="t" r="r" b="b"/>
            <a:pathLst>
              <a:path w="1647825">
                <a:moveTo>
                  <a:pt x="0" y="0"/>
                </a:moveTo>
                <a:lnTo>
                  <a:pt x="1647825" y="0"/>
                </a:lnTo>
              </a:path>
            </a:pathLst>
          </a:custGeom>
          <a:ln w="25400">
            <a:solidFill>
              <a:srgbClr val="D339B2"/>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 name="Freeform 50"/>
          <p:cNvSpPr/>
          <p:nvPr/>
        </p:nvSpPr>
        <p:spPr>
          <a:xfrm>
            <a:off x="6600825" y="5029200"/>
            <a:ext cx="1676400" cy="530225"/>
          </a:xfrm>
          <a:custGeom>
            <a:avLst/>
            <a:gdLst>
              <a:gd name="connsiteX0" fmla="*/ 0 w 1676400"/>
              <a:gd name="connsiteY0" fmla="*/ 529704 h 529704"/>
              <a:gd name="connsiteX1" fmla="*/ 590550 w 1676400"/>
              <a:gd name="connsiteY1" fmla="*/ 386829 h 529704"/>
              <a:gd name="connsiteX2" fmla="*/ 1000125 w 1676400"/>
              <a:gd name="connsiteY2" fmla="*/ 43929 h 529704"/>
              <a:gd name="connsiteX3" fmla="*/ 1676400 w 1676400"/>
              <a:gd name="connsiteY3" fmla="*/ 15354 h 529704"/>
            </a:gdLst>
            <a:ahLst/>
            <a:cxnLst>
              <a:cxn ang="0">
                <a:pos x="connsiteX0" y="connsiteY0"/>
              </a:cxn>
              <a:cxn ang="0">
                <a:pos x="connsiteX1" y="connsiteY1"/>
              </a:cxn>
              <a:cxn ang="0">
                <a:pos x="connsiteX2" y="connsiteY2"/>
              </a:cxn>
              <a:cxn ang="0">
                <a:pos x="connsiteX3" y="connsiteY3"/>
              </a:cxn>
            </a:cxnLst>
            <a:rect l="l" t="t" r="r" b="b"/>
            <a:pathLst>
              <a:path w="1676400" h="529704">
                <a:moveTo>
                  <a:pt x="0" y="529704"/>
                </a:moveTo>
                <a:cubicBezTo>
                  <a:pt x="211931" y="498747"/>
                  <a:pt x="423863" y="467791"/>
                  <a:pt x="590550" y="386829"/>
                </a:cubicBezTo>
                <a:cubicBezTo>
                  <a:pt x="757238" y="305866"/>
                  <a:pt x="819150" y="105841"/>
                  <a:pt x="1000125" y="43929"/>
                </a:cubicBezTo>
                <a:cubicBezTo>
                  <a:pt x="1181100" y="-17984"/>
                  <a:pt x="1428750" y="-1315"/>
                  <a:pt x="1676400" y="15354"/>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2" name="Freeform 51"/>
          <p:cNvSpPr/>
          <p:nvPr/>
        </p:nvSpPr>
        <p:spPr>
          <a:xfrm>
            <a:off x="6600825" y="4873625"/>
            <a:ext cx="1676400" cy="612775"/>
          </a:xfrm>
          <a:custGeom>
            <a:avLst/>
            <a:gdLst>
              <a:gd name="connsiteX0" fmla="*/ 0 w 1676400"/>
              <a:gd name="connsiteY0" fmla="*/ 612229 h 612229"/>
              <a:gd name="connsiteX1" fmla="*/ 457200 w 1676400"/>
              <a:gd name="connsiteY1" fmla="*/ 478879 h 612229"/>
              <a:gd name="connsiteX2" fmla="*/ 847725 w 1676400"/>
              <a:gd name="connsiteY2" fmla="*/ 59779 h 612229"/>
              <a:gd name="connsiteX3" fmla="*/ 1676400 w 1676400"/>
              <a:gd name="connsiteY3" fmla="*/ 12154 h 612229"/>
            </a:gdLst>
            <a:ahLst/>
            <a:cxnLst>
              <a:cxn ang="0">
                <a:pos x="connsiteX0" y="connsiteY0"/>
              </a:cxn>
              <a:cxn ang="0">
                <a:pos x="connsiteX1" y="connsiteY1"/>
              </a:cxn>
              <a:cxn ang="0">
                <a:pos x="connsiteX2" y="connsiteY2"/>
              </a:cxn>
              <a:cxn ang="0">
                <a:pos x="connsiteX3" y="connsiteY3"/>
              </a:cxn>
            </a:cxnLst>
            <a:rect l="l" t="t" r="r" b="b"/>
            <a:pathLst>
              <a:path w="1676400" h="612229">
                <a:moveTo>
                  <a:pt x="0" y="612229"/>
                </a:moveTo>
                <a:cubicBezTo>
                  <a:pt x="157956" y="591591"/>
                  <a:pt x="315913" y="570954"/>
                  <a:pt x="457200" y="478879"/>
                </a:cubicBezTo>
                <a:cubicBezTo>
                  <a:pt x="598487" y="386804"/>
                  <a:pt x="644525" y="137566"/>
                  <a:pt x="847725" y="59779"/>
                </a:cubicBezTo>
                <a:cubicBezTo>
                  <a:pt x="1050925" y="-18008"/>
                  <a:pt x="1363662" y="-2927"/>
                  <a:pt x="1676400" y="12154"/>
                </a:cubicBezTo>
              </a:path>
            </a:pathLst>
          </a:cu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3" name="Freeform 52"/>
          <p:cNvSpPr/>
          <p:nvPr/>
        </p:nvSpPr>
        <p:spPr>
          <a:xfrm>
            <a:off x="6600825" y="4648200"/>
            <a:ext cx="1676400" cy="692150"/>
          </a:xfrm>
          <a:custGeom>
            <a:avLst/>
            <a:gdLst>
              <a:gd name="connsiteX0" fmla="*/ 0 w 1676400"/>
              <a:gd name="connsiteY0" fmla="*/ 691786 h 691786"/>
              <a:gd name="connsiteX1" fmla="*/ 352425 w 1676400"/>
              <a:gd name="connsiteY1" fmla="*/ 596536 h 691786"/>
              <a:gd name="connsiteX2" fmla="*/ 676275 w 1676400"/>
              <a:gd name="connsiteY2" fmla="*/ 139336 h 691786"/>
              <a:gd name="connsiteX3" fmla="*/ 1066800 w 1676400"/>
              <a:gd name="connsiteY3" fmla="*/ 15511 h 691786"/>
              <a:gd name="connsiteX4" fmla="*/ 1676400 w 1676400"/>
              <a:gd name="connsiteY4" fmla="*/ 5986 h 69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00" h="691786">
                <a:moveTo>
                  <a:pt x="0" y="691786"/>
                </a:moveTo>
                <a:cubicBezTo>
                  <a:pt x="119856" y="690198"/>
                  <a:pt x="239713" y="688611"/>
                  <a:pt x="352425" y="596536"/>
                </a:cubicBezTo>
                <a:cubicBezTo>
                  <a:pt x="465138" y="504461"/>
                  <a:pt x="557213" y="236173"/>
                  <a:pt x="676275" y="139336"/>
                </a:cubicBezTo>
                <a:cubicBezTo>
                  <a:pt x="795337" y="42499"/>
                  <a:pt x="900113" y="37736"/>
                  <a:pt x="1066800" y="15511"/>
                </a:cubicBezTo>
                <a:cubicBezTo>
                  <a:pt x="1233487" y="-6714"/>
                  <a:pt x="1454943" y="-364"/>
                  <a:pt x="1676400" y="5986"/>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9488" name="TextBox 54"/>
          <p:cNvSpPr txBox="1">
            <a:spLocks noChangeArrowheads="1"/>
          </p:cNvSpPr>
          <p:nvPr/>
        </p:nvSpPr>
        <p:spPr bwMode="auto">
          <a:xfrm>
            <a:off x="8229600" y="54213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4hr</a:t>
            </a:r>
          </a:p>
        </p:txBody>
      </p:sp>
      <p:sp>
        <p:nvSpPr>
          <p:cNvPr id="19489" name="TextBox 66"/>
          <p:cNvSpPr txBox="1">
            <a:spLocks noChangeArrowheads="1"/>
          </p:cNvSpPr>
          <p:nvPr/>
        </p:nvSpPr>
        <p:spPr bwMode="auto">
          <a:xfrm>
            <a:off x="8229600" y="4887913"/>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24hr</a:t>
            </a:r>
          </a:p>
        </p:txBody>
      </p:sp>
      <p:sp>
        <p:nvSpPr>
          <p:cNvPr id="19490" name="TextBox 67"/>
          <p:cNvSpPr txBox="1">
            <a:spLocks noChangeArrowheads="1"/>
          </p:cNvSpPr>
          <p:nvPr/>
        </p:nvSpPr>
        <p:spPr bwMode="auto">
          <a:xfrm>
            <a:off x="8229600" y="46482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48hr</a:t>
            </a:r>
          </a:p>
        </p:txBody>
      </p:sp>
      <p:sp>
        <p:nvSpPr>
          <p:cNvPr id="19491" name="TextBox 68"/>
          <p:cNvSpPr txBox="1">
            <a:spLocks noChangeArrowheads="1"/>
          </p:cNvSpPr>
          <p:nvPr/>
        </p:nvSpPr>
        <p:spPr bwMode="auto">
          <a:xfrm>
            <a:off x="8229600" y="4419600"/>
            <a:ext cx="68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b="1"/>
              <a:t>72hr</a:t>
            </a:r>
          </a:p>
        </p:txBody>
      </p:sp>
      <p:sp>
        <p:nvSpPr>
          <p:cNvPr id="19492" name="TextBox 70"/>
          <p:cNvSpPr txBox="1">
            <a:spLocks noChangeArrowheads="1"/>
          </p:cNvSpPr>
          <p:nvPr/>
        </p:nvSpPr>
        <p:spPr bwMode="auto">
          <a:xfrm rot="-5400000">
            <a:off x="5278438" y="4684712"/>
            <a:ext cx="175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400">
                <a:latin typeface="Arial Black" pitchFamily="34" charset="0"/>
              </a:rPr>
              <a:t>Fluorescence</a:t>
            </a:r>
          </a:p>
        </p:txBody>
      </p:sp>
      <p:sp>
        <p:nvSpPr>
          <p:cNvPr id="19493" name="TextBox 71"/>
          <p:cNvSpPr txBox="1">
            <a:spLocks noChangeArrowheads="1"/>
          </p:cNvSpPr>
          <p:nvPr/>
        </p:nvSpPr>
        <p:spPr bwMode="auto">
          <a:xfrm>
            <a:off x="6684963" y="5864225"/>
            <a:ext cx="2382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400">
                <a:latin typeface="Arial Black" pitchFamily="34" charset="0"/>
              </a:rPr>
              <a:t>Drug Concentration</a:t>
            </a:r>
          </a:p>
        </p:txBody>
      </p:sp>
      <p:sp>
        <p:nvSpPr>
          <p:cNvPr id="57" name="Right Arrow 56"/>
          <p:cNvSpPr/>
          <p:nvPr/>
        </p:nvSpPr>
        <p:spPr>
          <a:xfrm>
            <a:off x="4876800" y="4876800"/>
            <a:ext cx="914400" cy="3048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930478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4"/>
          <p:cNvSpPr>
            <a:spLocks noGrp="1"/>
          </p:cNvSpPr>
          <p:nvPr>
            <p:ph idx="4294967295"/>
          </p:nvPr>
        </p:nvSpPr>
        <p:spPr>
          <a:xfrm>
            <a:off x="228600" y="2209800"/>
            <a:ext cx="6072188" cy="2057400"/>
          </a:xfrm>
        </p:spPr>
        <p:txBody>
          <a:bodyPr>
            <a:noAutofit/>
          </a:bodyPr>
          <a:lstStyle/>
          <a:p>
            <a:pPr eaLnBrk="1" hangingPunct="1">
              <a:buFont typeface="Wingdings" pitchFamily="2" charset="2"/>
              <a:buChar char="Ø"/>
            </a:pPr>
            <a:r>
              <a:rPr lang="en-US" altLang="en-US" sz="2000" dirty="0" err="1" smtClean="0">
                <a:latin typeface="Arial" charset="0"/>
                <a:cs typeface="Arial" charset="0"/>
              </a:rPr>
              <a:t>Altogen</a:t>
            </a:r>
            <a:r>
              <a:rPr lang="en-US" altLang="en-US" sz="2000" dirty="0" smtClean="0">
                <a:latin typeface="Arial" charset="0"/>
                <a:cs typeface="Arial" charset="0"/>
              </a:rPr>
              <a:t> Labs has a staff of scientists experienced with ELISA development, optimization, and modification</a:t>
            </a:r>
          </a:p>
          <a:p>
            <a:pPr eaLnBrk="1" hangingPunct="1">
              <a:buFont typeface="Wingdings" pitchFamily="2" charset="2"/>
              <a:buChar char="Ø"/>
            </a:pPr>
            <a:r>
              <a:rPr lang="en-US" altLang="en-US" sz="2000" dirty="0" err="1" smtClean="0">
                <a:latin typeface="Arial" charset="0"/>
                <a:cs typeface="Arial" charset="0"/>
              </a:rPr>
              <a:t>Altogen</a:t>
            </a:r>
            <a:r>
              <a:rPr lang="en-US" altLang="en-US" sz="2000" dirty="0" smtClean="0">
                <a:latin typeface="Arial" charset="0"/>
                <a:cs typeface="Arial" charset="0"/>
              </a:rPr>
              <a:t> Labs’ standard ELISA service includes screening against a panel of 15 intracellular </a:t>
            </a:r>
            <a:r>
              <a:rPr lang="en-US" altLang="en-US" sz="2000" dirty="0" err="1" smtClean="0">
                <a:latin typeface="Arial" charset="0"/>
                <a:cs typeface="Arial" charset="0"/>
              </a:rPr>
              <a:t>Ser</a:t>
            </a:r>
            <a:r>
              <a:rPr lang="en-US" altLang="en-US" sz="2000" dirty="0" smtClean="0">
                <a:latin typeface="Arial" charset="0"/>
                <a:cs typeface="Arial" charset="0"/>
              </a:rPr>
              <a:t>/</a:t>
            </a:r>
            <a:r>
              <a:rPr lang="en-US" altLang="en-US" sz="2000" dirty="0" err="1" smtClean="0">
                <a:latin typeface="Arial" charset="0"/>
                <a:cs typeface="Arial" charset="0"/>
              </a:rPr>
              <a:t>Thr</a:t>
            </a:r>
            <a:r>
              <a:rPr lang="en-US" altLang="en-US" sz="2000" dirty="0" smtClean="0">
                <a:latin typeface="Arial" charset="0"/>
                <a:cs typeface="Arial" charset="0"/>
              </a:rPr>
              <a:t> kinases and 17 Tyr kinases for substrate phosphorylation activity</a:t>
            </a:r>
          </a:p>
          <a:p>
            <a:pPr eaLnBrk="1" hangingPunct="1">
              <a:buFont typeface="Wingdings" pitchFamily="2" charset="2"/>
              <a:buChar char="Ø"/>
            </a:pPr>
            <a:r>
              <a:rPr lang="en-US" altLang="en-US" sz="2000" dirty="0" smtClean="0">
                <a:latin typeface="Arial" charset="0"/>
                <a:cs typeface="Arial" charset="0"/>
              </a:rPr>
              <a:t>Our laboratory is trained and equipped to perform any study under Good Laboratory Practices (GLP)</a:t>
            </a:r>
          </a:p>
        </p:txBody>
      </p:sp>
      <p:pic>
        <p:nvPicPr>
          <p:cNvPr id="20483" name="Picture 6" descr="altogen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b="1" i="1"/>
              <a:t>Provider of Global Contract Research Services</a:t>
            </a:r>
            <a:r>
              <a:rPr lang="en-US" altLang="en-US" sz="1400" b="1" i="1">
                <a:solidFill>
                  <a:srgbClr val="61C6D1"/>
                </a:solidFill>
              </a:rPr>
              <a:t/>
            </a:r>
            <a:br>
              <a:rPr lang="en-US" altLang="en-US" sz="1400" b="1" i="1">
                <a:solidFill>
                  <a:srgbClr val="61C6D1"/>
                </a:solidFill>
              </a:rPr>
            </a:br>
            <a:r>
              <a:rPr lang="en-US" altLang="en-US" sz="1400" b="1" i="1">
                <a:solidFill>
                  <a:srgbClr val="61C6D1"/>
                </a:solidFill>
              </a:rPr>
              <a:t> Accelerating Preclinical Research, Drug Discovery &amp; Therapeutics</a:t>
            </a:r>
            <a:endParaRPr lang="en-US" altLang="en-US" sz="1400" b="1">
              <a:solidFill>
                <a:srgbClr val="61C6D1"/>
              </a:solidFill>
            </a:endParaRPr>
          </a:p>
        </p:txBody>
      </p:sp>
      <p:grpSp>
        <p:nvGrpSpPr>
          <p:cNvPr id="20485" name="Group 8"/>
          <p:cNvGrpSpPr>
            <a:grpSpLocks/>
          </p:cNvGrpSpPr>
          <p:nvPr/>
        </p:nvGrpSpPr>
        <p:grpSpPr bwMode="auto">
          <a:xfrm>
            <a:off x="763588" y="6172200"/>
            <a:ext cx="7543800" cy="609600"/>
            <a:chOff x="762794" y="6210300"/>
            <a:chExt cx="7543800" cy="609600"/>
          </a:xfrm>
        </p:grpSpPr>
        <p:sp>
          <p:nvSpPr>
            <p:cNvPr id="20490"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a:solidFill>
                    <a:srgbClr val="000000"/>
                  </a:solidFill>
                  <a:ea typeface="MS PGothic" pitchFamily="34" charset="-128"/>
                </a:rPr>
                <a:t>Altogen Labs </a:t>
              </a:r>
              <a:r>
                <a:rPr lang="en-US" altLang="en-US" sz="1400" b="1">
                  <a:solidFill>
                    <a:srgbClr val="000000"/>
                  </a:solidFill>
                  <a:latin typeface="Wingdings" pitchFamily="2" charset="2"/>
                  <a:ea typeface="MS PGothic" pitchFamily="34" charset="-128"/>
                  <a:sym typeface="Wingdings" pitchFamily="2" charset="2"/>
                </a:rPr>
                <a:t></a:t>
              </a:r>
              <a:r>
                <a:rPr lang="pl-PL" altLang="en-US" sz="1400" b="1">
                  <a:solidFill>
                    <a:srgbClr val="000000"/>
                  </a:solidFill>
                  <a:ea typeface="MS PGothic" pitchFamily="34" charset="-128"/>
                  <a:sym typeface="Wingdings" pitchFamily="2" charset="2"/>
                </a:rPr>
                <a:t> </a:t>
              </a:r>
              <a:r>
                <a:rPr lang="en-US" altLang="en-US" sz="1400" b="1">
                  <a:solidFill>
                    <a:srgbClr val="000000"/>
                  </a:solidFill>
                  <a:ea typeface="MS PGothic" pitchFamily="34" charset="-128"/>
                  <a:sym typeface="Wingdings" pitchFamily="2" charset="2"/>
                </a:rPr>
                <a:t>11200 Manchaca Road #203</a:t>
              </a:r>
              <a:r>
                <a:rPr lang="pl-PL" altLang="en-US" sz="1400" b="1">
                  <a:solidFill>
                    <a:srgbClr val="000000"/>
                  </a:solidFill>
                  <a:ea typeface="MS PGothic" pitchFamily="34" charset="-128"/>
                </a:rPr>
                <a:t> </a:t>
              </a:r>
              <a:r>
                <a:rPr lang="en-US" altLang="en-US" sz="1400" b="1">
                  <a:solidFill>
                    <a:srgbClr val="000000"/>
                  </a:solidFill>
                  <a:latin typeface="Wingdings" pitchFamily="2" charset="2"/>
                  <a:ea typeface="MS PGothic" pitchFamily="34" charset="-128"/>
                  <a:sym typeface="Wingdings" pitchFamily="2" charset="2"/>
                </a:rPr>
                <a:t></a:t>
              </a:r>
              <a:r>
                <a:rPr lang="pl-PL" altLang="en-US" sz="1400" b="1">
                  <a:solidFill>
                    <a:srgbClr val="000000"/>
                  </a:solidFill>
                  <a:ea typeface="MS PGothic" pitchFamily="34" charset="-128"/>
                  <a:sym typeface="Wingdings" pitchFamily="2" charset="2"/>
                </a:rPr>
                <a:t> </a:t>
              </a:r>
              <a:r>
                <a:rPr lang="en-US" altLang="en-US" sz="1400" b="1">
                  <a:solidFill>
                    <a:srgbClr val="000000"/>
                  </a:solidFill>
                  <a:ea typeface="MS PGothic" pitchFamily="34" charset="-128"/>
                  <a:sym typeface="Wingdings" pitchFamily="2" charset="2"/>
                </a:rPr>
                <a:t>Austin</a:t>
              </a:r>
              <a:r>
                <a:rPr lang="pl-PL" altLang="en-US" sz="1400" b="1">
                  <a:solidFill>
                    <a:srgbClr val="000000"/>
                  </a:solidFill>
                  <a:ea typeface="MS PGothic" pitchFamily="34" charset="-128"/>
                </a:rPr>
                <a:t> </a:t>
              </a:r>
              <a:r>
                <a:rPr lang="en-US" altLang="en-US" sz="1400" b="1">
                  <a:solidFill>
                    <a:srgbClr val="000000"/>
                  </a:solidFill>
                  <a:latin typeface="Wingdings" pitchFamily="2" charset="2"/>
                  <a:ea typeface="MS PGothic" pitchFamily="34" charset="-128"/>
                  <a:sym typeface="Wingdings" pitchFamily="2" charset="2"/>
                </a:rPr>
                <a:t></a:t>
              </a:r>
              <a:r>
                <a:rPr lang="pl-PL" altLang="en-US" sz="1400" b="1">
                  <a:solidFill>
                    <a:srgbClr val="000000"/>
                  </a:solidFill>
                  <a:ea typeface="MS PGothic" pitchFamily="34" charset="-128"/>
                  <a:sym typeface="Wingdings" pitchFamily="2" charset="2"/>
                </a:rPr>
                <a:t> </a:t>
              </a:r>
              <a:r>
                <a:rPr lang="en-US" altLang="en-US" sz="1400" b="1">
                  <a:solidFill>
                    <a:srgbClr val="000000"/>
                  </a:solidFill>
                  <a:ea typeface="MS PGothic" pitchFamily="34" charset="-128"/>
                  <a:sym typeface="Wingdings" pitchFamily="2" charset="2"/>
                </a:rPr>
                <a:t>TX</a:t>
              </a:r>
              <a:r>
                <a:rPr lang="pl-PL" altLang="en-US" sz="1400" b="1">
                  <a:solidFill>
                    <a:srgbClr val="000000"/>
                  </a:solidFill>
                  <a:ea typeface="MS PGothic" pitchFamily="34" charset="-128"/>
                </a:rPr>
                <a:t> </a:t>
              </a:r>
              <a:r>
                <a:rPr lang="en-US" altLang="en-US" sz="1400" b="1">
                  <a:solidFill>
                    <a:srgbClr val="000000"/>
                  </a:solidFill>
                  <a:latin typeface="Wingdings" pitchFamily="2" charset="2"/>
                  <a:ea typeface="MS PGothic" pitchFamily="34" charset="-128"/>
                  <a:sym typeface="Wingdings" pitchFamily="2" charset="2"/>
                </a:rPr>
                <a:t></a:t>
              </a:r>
              <a:r>
                <a:rPr lang="pl-PL" altLang="en-US" sz="1400" b="1">
                  <a:solidFill>
                    <a:srgbClr val="000000"/>
                  </a:solidFill>
                  <a:ea typeface="MS PGothic" pitchFamily="34" charset="-128"/>
                  <a:sym typeface="Wingdings" pitchFamily="2" charset="2"/>
                </a:rPr>
                <a:t> </a:t>
              </a:r>
              <a:r>
                <a:rPr lang="pl-PL" altLang="en-US" sz="1400" b="1">
                  <a:solidFill>
                    <a:srgbClr val="000000"/>
                  </a:solidFill>
                  <a:ea typeface="MS PGothic" pitchFamily="34" charset="-128"/>
                </a:rPr>
                <a:t>7</a:t>
              </a:r>
              <a:r>
                <a:rPr lang="en-US" altLang="en-US" sz="1400" b="1">
                  <a:solidFill>
                    <a:srgbClr val="000000"/>
                  </a:solidFill>
                  <a:ea typeface="MS PGothic" pitchFamily="34" charset="-128"/>
                </a:rPr>
                <a:t>8748</a:t>
              </a:r>
              <a:r>
                <a:rPr lang="pl-PL" altLang="en-US" sz="1400" b="1">
                  <a:solidFill>
                    <a:srgbClr val="000000"/>
                  </a:solidFill>
                  <a:ea typeface="MS PGothic" pitchFamily="34" charset="-128"/>
                </a:rPr>
                <a:t> </a:t>
              </a:r>
              <a:r>
                <a:rPr lang="en-US" altLang="en-US" sz="1400" b="1">
                  <a:solidFill>
                    <a:srgbClr val="000000"/>
                  </a:solidFill>
                  <a:latin typeface="Wingdings" pitchFamily="2" charset="2"/>
                  <a:ea typeface="MS PGothic" pitchFamily="34" charset="-128"/>
                  <a:sym typeface="Wingdings" pitchFamily="2" charset="2"/>
                </a:rPr>
                <a:t></a:t>
              </a:r>
              <a:r>
                <a:rPr lang="pl-PL" altLang="en-US" sz="1400" b="1">
                  <a:solidFill>
                    <a:srgbClr val="000000"/>
                  </a:solidFill>
                  <a:ea typeface="MS PGothic" pitchFamily="34" charset="-128"/>
                  <a:sym typeface="Wingdings" pitchFamily="2" charset="2"/>
                </a:rPr>
                <a:t> U</a:t>
              </a:r>
              <a:r>
                <a:rPr lang="pl-PL" altLang="en-US" sz="1400" b="1">
                  <a:solidFill>
                    <a:srgbClr val="000000"/>
                  </a:solidFill>
                  <a:ea typeface="MS PGothic" pitchFamily="34" charset="-128"/>
                </a:rPr>
                <a:t>SA</a:t>
              </a:r>
              <a:endParaRPr lang="pl-PL" altLang="en-US" sz="1400">
                <a:solidFill>
                  <a:srgbClr val="000000"/>
                </a:solidFill>
                <a:ea typeface="MS PGothic" pitchFamily="34" charset="-128"/>
              </a:endParaRPr>
            </a:p>
            <a:p>
              <a:pPr algn="ctr"/>
              <a:r>
                <a:rPr lang="pl-PL" altLang="en-US" sz="1400" b="1">
                  <a:solidFill>
                    <a:srgbClr val="21B2C9"/>
                  </a:solidFill>
                  <a:ea typeface="MS PGothic" pitchFamily="34" charset="-128"/>
                </a:rPr>
                <a:t>Telephone </a:t>
              </a:r>
              <a:r>
                <a:rPr lang="en-US" altLang="en-US" sz="1400" b="1">
                  <a:solidFill>
                    <a:srgbClr val="21B2C9"/>
                  </a:solidFill>
                  <a:latin typeface="Wingdings" pitchFamily="2" charset="2"/>
                  <a:ea typeface="MS PGothic" pitchFamily="34" charset="-128"/>
                  <a:sym typeface="Wingdings" pitchFamily="2" charset="2"/>
                </a:rPr>
                <a:t></a:t>
              </a:r>
              <a:r>
                <a:rPr lang="pl-PL" altLang="en-US" sz="1400" b="1">
                  <a:solidFill>
                    <a:srgbClr val="21B2C9"/>
                  </a:solidFill>
                  <a:ea typeface="MS PGothic" pitchFamily="34" charset="-128"/>
                  <a:sym typeface="Wingdings" pitchFamily="2" charset="2"/>
                </a:rPr>
                <a:t> </a:t>
              </a:r>
              <a:r>
                <a:rPr lang="en-US" altLang="en-US" sz="1400" b="1">
                  <a:solidFill>
                    <a:srgbClr val="21B2C9"/>
                  </a:solidFill>
                  <a:ea typeface="MS PGothic" pitchFamily="34" charset="-128"/>
                  <a:sym typeface="Wingdings" pitchFamily="2" charset="2"/>
                </a:rPr>
                <a:t>512</a:t>
              </a:r>
              <a:r>
                <a:rPr lang="pl-PL" altLang="en-US" sz="1400" b="1">
                  <a:solidFill>
                    <a:srgbClr val="21B2C9"/>
                  </a:solidFill>
                  <a:ea typeface="MS PGothic" pitchFamily="34" charset="-128"/>
                </a:rPr>
                <a:t> </a:t>
              </a:r>
              <a:r>
                <a:rPr lang="en-US" altLang="en-US" sz="1400" b="1">
                  <a:solidFill>
                    <a:srgbClr val="21B2C9"/>
                  </a:solidFill>
                  <a:ea typeface="MS PGothic" pitchFamily="34" charset="-128"/>
                </a:rPr>
                <a:t>433</a:t>
              </a:r>
              <a:r>
                <a:rPr lang="pl-PL" altLang="en-US" sz="1400" b="1">
                  <a:solidFill>
                    <a:srgbClr val="21B2C9"/>
                  </a:solidFill>
                  <a:ea typeface="MS PGothic" pitchFamily="34" charset="-128"/>
                </a:rPr>
                <a:t> 61</a:t>
              </a:r>
              <a:r>
                <a:rPr lang="en-US" altLang="en-US" sz="1400" b="1">
                  <a:solidFill>
                    <a:srgbClr val="21B2C9"/>
                  </a:solidFill>
                  <a:ea typeface="MS PGothic" pitchFamily="34" charset="-128"/>
                </a:rPr>
                <a:t>77</a:t>
              </a:r>
              <a:r>
                <a:rPr lang="pl-PL" altLang="en-US" sz="1400" b="1">
                  <a:solidFill>
                    <a:srgbClr val="21B2C9"/>
                  </a:solidFill>
                  <a:ea typeface="MS PGothic" pitchFamily="34" charset="-128"/>
                </a:rPr>
                <a:t> </a:t>
              </a:r>
              <a:r>
                <a:rPr lang="en-US" altLang="en-US" sz="1400" b="1">
                  <a:solidFill>
                    <a:srgbClr val="21B2C9"/>
                  </a:solidFill>
                  <a:latin typeface="Wingdings" pitchFamily="2" charset="2"/>
                  <a:ea typeface="MS PGothic" pitchFamily="34" charset="-128"/>
                  <a:sym typeface="Wingdings" pitchFamily="2" charset="2"/>
                </a:rPr>
                <a:t></a:t>
              </a:r>
              <a:r>
                <a:rPr lang="en-US" altLang="en-US" sz="1400" b="1">
                  <a:solidFill>
                    <a:srgbClr val="21B2C9"/>
                  </a:solidFill>
                  <a:ea typeface="MS PGothic" pitchFamily="34" charset="-128"/>
                  <a:sym typeface="Wingdings" pitchFamily="2" charset="2"/>
                </a:rPr>
                <a:t> email </a:t>
              </a:r>
              <a:r>
                <a:rPr lang="en-US" altLang="en-US" sz="1400" b="1">
                  <a:solidFill>
                    <a:srgbClr val="21B2C9"/>
                  </a:solidFill>
                  <a:latin typeface="Wingdings" pitchFamily="2" charset="2"/>
                  <a:ea typeface="MS PGothic" pitchFamily="34" charset="-128"/>
                  <a:sym typeface="Wingdings" pitchFamily="2" charset="2"/>
                </a:rPr>
                <a:t></a:t>
              </a:r>
              <a:r>
                <a:rPr lang="en-US" altLang="en-US" sz="1400" b="1">
                  <a:solidFill>
                    <a:srgbClr val="21B2C9"/>
                  </a:solidFill>
                  <a:ea typeface="MS PGothic" pitchFamily="34" charset="-128"/>
                  <a:sym typeface="Wingdings" pitchFamily="2" charset="2"/>
                </a:rPr>
                <a:t> info@altogenlabs.com</a:t>
              </a:r>
              <a:endParaRPr lang="pl-PL" altLang="en-US" sz="1400">
                <a:solidFill>
                  <a:srgbClr val="21B2C9"/>
                </a:solidFill>
                <a:ea typeface="MS PGothic" pitchFamily="34" charset="-128"/>
              </a:endParaRPr>
            </a:p>
          </p:txBody>
        </p:sp>
        <p:pic>
          <p:nvPicPr>
            <p:cNvPr id="2049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6" name="TextBox 1"/>
          <p:cNvSpPr txBox="1">
            <a:spLocks noChangeArrowheads="1"/>
          </p:cNvSpPr>
          <p:nvPr/>
        </p:nvSpPr>
        <p:spPr bwMode="auto">
          <a:xfrm>
            <a:off x="152400" y="5646738"/>
            <a:ext cx="87630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000" b="1" i="1" dirty="0"/>
              <a:t>Contact us to discuss </a:t>
            </a:r>
            <a:r>
              <a:rPr lang="en-US" altLang="en-US" sz="2000" b="1" i="1" u="sng" dirty="0"/>
              <a:t>details</a:t>
            </a:r>
            <a:r>
              <a:rPr lang="en-US" altLang="en-US" sz="2000" b="1" i="1" dirty="0"/>
              <a:t>, </a:t>
            </a:r>
            <a:r>
              <a:rPr lang="en-US" altLang="en-US" sz="2000" b="1" i="1" u="sng" dirty="0"/>
              <a:t>timeline estimates</a:t>
            </a:r>
            <a:r>
              <a:rPr lang="en-US" altLang="en-US" sz="2000" b="1" i="1" dirty="0"/>
              <a:t>, and get </a:t>
            </a:r>
            <a:r>
              <a:rPr lang="en-US" altLang="en-US" sz="2000" b="1" i="1" u="sng" dirty="0"/>
              <a:t>price </a:t>
            </a:r>
            <a:r>
              <a:rPr lang="en-US" altLang="en-US" sz="2000" b="1" i="1" u="sng" dirty="0" smtClean="0"/>
              <a:t>quotes!</a:t>
            </a:r>
            <a:endParaRPr lang="en-US" altLang="en-US" sz="2000" b="1" i="1" u="sng" dirty="0"/>
          </a:p>
          <a:p>
            <a:endParaRPr lang="en-US" dirty="0"/>
          </a:p>
        </p:txBody>
      </p:sp>
      <p:sp>
        <p:nvSpPr>
          <p:cNvPr id="3" name="TextBox 2"/>
          <p:cNvSpPr txBox="1"/>
          <p:nvPr/>
        </p:nvSpPr>
        <p:spPr>
          <a:xfrm>
            <a:off x="6457950" y="4038600"/>
            <a:ext cx="2686050" cy="1384995"/>
          </a:xfrm>
          <a:prstGeom prst="rect">
            <a:avLst/>
          </a:prstGeom>
          <a:noFill/>
        </p:spPr>
        <p:txBody>
          <a:bodyPr>
            <a:spAutoFit/>
          </a:bodyPr>
          <a:lstStyle/>
          <a:p>
            <a:pPr>
              <a:defRPr/>
            </a:pPr>
            <a:r>
              <a:rPr lang="en-US" sz="1400" dirty="0" err="1">
                <a:latin typeface="Arial Black" pitchFamily="34" charset="0"/>
              </a:rPr>
              <a:t>Altogen</a:t>
            </a:r>
            <a:r>
              <a:rPr lang="en-US" sz="1400" dirty="0">
                <a:latin typeface="Arial Black" pitchFamily="34" charset="0"/>
              </a:rPr>
              <a:t> </a:t>
            </a:r>
            <a:r>
              <a:rPr lang="en-US" sz="1400" dirty="0" smtClean="0">
                <a:latin typeface="Arial Black" pitchFamily="34" charset="0"/>
              </a:rPr>
              <a:t>Labs can tailor cell-based assays to our client’s needs</a:t>
            </a:r>
            <a:endParaRPr lang="en-US" sz="1400" dirty="0">
              <a:latin typeface="Arial Black" pitchFamily="34" charset="0"/>
            </a:endParaRPr>
          </a:p>
          <a:p>
            <a:pPr>
              <a:defRPr/>
            </a:pPr>
            <a:r>
              <a:rPr lang="en-US" sz="1050" dirty="0" err="1"/>
              <a:t>Hudman</a:t>
            </a:r>
            <a:r>
              <a:rPr lang="en-US" sz="1050" dirty="0"/>
              <a:t> DA, </a:t>
            </a:r>
            <a:r>
              <a:rPr lang="en-US" sz="1050" dirty="0" err="1"/>
              <a:t>Sargentini</a:t>
            </a:r>
            <a:r>
              <a:rPr lang="en-US" sz="1050" dirty="0"/>
              <a:t> NJ. </a:t>
            </a:r>
            <a:r>
              <a:rPr lang="en-US" sz="1050" dirty="0" err="1"/>
              <a:t>Resazurin</a:t>
            </a:r>
            <a:r>
              <a:rPr lang="en-US" sz="1050" dirty="0"/>
              <a:t>-based assay for screening bacteria for radiation sensitivity. </a:t>
            </a:r>
            <a:r>
              <a:rPr lang="en-US" sz="1050" i="1" dirty="0" err="1"/>
              <a:t>SpringerPlus</a:t>
            </a:r>
            <a:r>
              <a:rPr lang="en-US" sz="1050" dirty="0"/>
              <a:t>. 2013;2:55. </a:t>
            </a:r>
          </a:p>
        </p:txBody>
      </p:sp>
      <p:pic>
        <p:nvPicPr>
          <p:cNvPr id="2048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2362200"/>
            <a:ext cx="23622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Box 7"/>
          <p:cNvSpPr txBox="1">
            <a:spLocks noChangeArrowheads="1"/>
          </p:cNvSpPr>
          <p:nvPr/>
        </p:nvSpPr>
        <p:spPr bwMode="auto">
          <a:xfrm>
            <a:off x="1014413" y="1457325"/>
            <a:ext cx="71151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i="1"/>
              <a:t>Services &gt; ELISA and Cell-based Assays</a:t>
            </a:r>
          </a:p>
        </p:txBody>
      </p:sp>
    </p:spTree>
    <p:extLst>
      <p:ext uri="{BB962C8B-B14F-4D97-AF65-F5344CB8AC3E}">
        <p14:creationId xmlns:p14="http://schemas.microsoft.com/office/powerpoint/2010/main" val="2823053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105400" y="2438400"/>
            <a:ext cx="3429000" cy="2554545"/>
          </a:xfrm>
          <a:prstGeom prst="rect">
            <a:avLst/>
          </a:prstGeom>
          <a:noFill/>
        </p:spPr>
        <p:txBody>
          <a:bodyPr wrap="square" rtlCol="0">
            <a:spAutoFit/>
          </a:bodyPr>
          <a:lstStyle/>
          <a:p>
            <a:pPr marL="342900" indent="-342900">
              <a:buClr>
                <a:schemeClr val="accent3"/>
              </a:buClr>
              <a:buFont typeface="Wingdings" pitchFamily="2" charset="2"/>
              <a:buChar char="Ø"/>
            </a:pPr>
            <a:r>
              <a:rPr lang="en-US" sz="2000" dirty="0" smtClean="0">
                <a:latin typeface="Arial" panose="020B0604020202020204" pitchFamily="34" charset="0"/>
                <a:cs typeface="Arial" panose="020B0604020202020204" pitchFamily="34" charset="0"/>
              </a:rPr>
              <a:t>ELISAs are typically performed in polystyrene plates which will passively bind a known antibody or antigen to the plate surface. This is known as the </a:t>
            </a:r>
            <a:r>
              <a:rPr lang="en-US" sz="2000" i="1" dirty="0" smtClean="0">
                <a:latin typeface="Arial" panose="020B0604020202020204" pitchFamily="34" charset="0"/>
                <a:cs typeface="Arial" panose="020B0604020202020204" pitchFamily="34" charset="0"/>
              </a:rPr>
              <a:t>solid phase</a:t>
            </a:r>
            <a:r>
              <a:rPr lang="en-US" sz="2000" dirty="0" smtClean="0">
                <a:latin typeface="Arial" panose="020B0604020202020204" pitchFamily="34" charset="0"/>
                <a:cs typeface="Arial" panose="020B0604020202020204" pitchFamily="34" charset="0"/>
              </a:rPr>
              <a:t>.</a:t>
            </a:r>
          </a:p>
        </p:txBody>
      </p:sp>
      <p:pic>
        <p:nvPicPr>
          <p:cNvPr id="1027" name="Picture 3"/>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t="45424" r="75352"/>
          <a:stretch/>
        </p:blipFill>
        <p:spPr bwMode="auto">
          <a:xfrm>
            <a:off x="3048000" y="3118918"/>
            <a:ext cx="1822734" cy="1800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t="21650" r="78738"/>
          <a:stretch/>
        </p:blipFill>
        <p:spPr bwMode="auto">
          <a:xfrm>
            <a:off x="1143001" y="4123535"/>
            <a:ext cx="1693382" cy="174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ackgroundRemoval t="0" b="98872" l="0" r="100000">
                        <a14:foregroundMark x1="20000" y1="30827" x2="19500" y2="84586"/>
                        <a14:foregroundMark x1="20000" y1="33835" x2="29500" y2="23684"/>
                        <a14:foregroundMark x1="30500" y1="26692" x2="22500" y2="33835"/>
                        <a14:foregroundMark x1="11750" y1="62782" x2="9000" y2="88722"/>
                        <a14:foregroundMark x1="31250" y1="52256" x2="31500" y2="64286"/>
                        <a14:backgroundMark x1="2500" y1="7895" x2="94750" y2="5263"/>
                        <a14:backgroundMark x1="97500" y1="29699" x2="97500" y2="87218"/>
                        <a14:backgroundMark x1="90000" y1="88346" x2="76000" y2="90602"/>
                        <a14:backgroundMark x1="75500" y1="89850" x2="59750" y2="93609"/>
                        <a14:backgroundMark x1="1250" y1="63910" x2="250" y2="71053"/>
                        <a14:backgroundMark x1="750" y1="78571" x2="250" y2="82707"/>
                        <a14:backgroundMark x1="750" y1="85714" x2="250" y2="87218"/>
                      </a14:backgroundRemoval>
                    </a14:imgEffect>
                  </a14:imgLayer>
                </a14:imgProps>
              </a:ext>
              <a:ext uri="{28A0092B-C50C-407E-A947-70E740481C1C}">
                <a14:useLocalDpi xmlns:a14="http://schemas.microsoft.com/office/drawing/2010/main" val="0"/>
              </a:ext>
            </a:extLst>
          </a:blip>
          <a:srcRect l="7371" t="10420" r="7093" b="1730"/>
          <a:stretch/>
        </p:blipFill>
        <p:spPr bwMode="auto">
          <a:xfrm>
            <a:off x="694899" y="2302700"/>
            <a:ext cx="2206816" cy="1507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altogen logo.pn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2" name="TextBox 7"/>
          <p:cNvSpPr txBox="1">
            <a:spLocks noChangeArrowheads="1"/>
          </p:cNvSpPr>
          <p:nvPr/>
        </p:nvSpPr>
        <p:spPr bwMode="auto">
          <a:xfrm>
            <a:off x="986235" y="1381780"/>
            <a:ext cx="71715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grpSp>
        <p:nvGrpSpPr>
          <p:cNvPr id="14" name="Group 8"/>
          <p:cNvGrpSpPr>
            <a:grpSpLocks/>
          </p:cNvGrpSpPr>
          <p:nvPr/>
        </p:nvGrpSpPr>
        <p:grpSpPr bwMode="auto">
          <a:xfrm>
            <a:off x="763588" y="6172200"/>
            <a:ext cx="7543800" cy="609600"/>
            <a:chOff x="762794" y="6210300"/>
            <a:chExt cx="7543800" cy="609600"/>
          </a:xfrm>
        </p:grpSpPr>
        <p:sp>
          <p:nvSpPr>
            <p:cNvPr id="15"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6"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430299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84417" y="2138800"/>
            <a:ext cx="4249983" cy="3600986"/>
          </a:xfrm>
          <a:prstGeom prst="rect">
            <a:avLst/>
          </a:prstGeom>
        </p:spPr>
        <p:txBody>
          <a:bodyPr wrap="square">
            <a:spAutoFit/>
          </a:bodyPr>
          <a:lstStyle/>
          <a:p>
            <a:pPr marL="285750" indent="-285750">
              <a:buClr>
                <a:schemeClr val="accent3"/>
              </a:buClr>
              <a:buFont typeface="Wingdings" pitchFamily="2" charset="2"/>
              <a:buChar char="Ø"/>
            </a:pPr>
            <a:r>
              <a:rPr lang="en-US" dirty="0">
                <a:latin typeface="Arial" panose="020B0604020202020204" pitchFamily="34" charset="0"/>
                <a:cs typeface="Arial" panose="020B0604020202020204" pitchFamily="34" charset="0"/>
              </a:rPr>
              <a:t>The plate is </a:t>
            </a:r>
            <a:r>
              <a:rPr lang="en-US" dirty="0" smtClean="0">
                <a:latin typeface="Arial" panose="020B0604020202020204" pitchFamily="34" charset="0"/>
                <a:cs typeface="Arial" panose="020B0604020202020204" pitchFamily="34" charset="0"/>
              </a:rPr>
              <a:t>loaded </a:t>
            </a:r>
            <a:r>
              <a:rPr lang="en-US" dirty="0">
                <a:latin typeface="Arial" panose="020B0604020202020204" pitchFamily="34" charset="0"/>
                <a:cs typeface="Arial" panose="020B0604020202020204" pitchFamily="34" charset="0"/>
              </a:rPr>
              <a:t>with a liquid sample </a:t>
            </a:r>
            <a:r>
              <a:rPr lang="en-US" dirty="0" smtClean="0">
                <a:latin typeface="Arial" panose="020B0604020202020204" pitchFamily="34" charset="0"/>
                <a:cs typeface="Arial" panose="020B0604020202020204" pitchFamily="34" charset="0"/>
              </a:rPr>
              <a:t>containing the antigen and buffer washes remove </a:t>
            </a:r>
            <a:r>
              <a:rPr lang="en-US" dirty="0">
                <a:latin typeface="Arial" panose="020B0604020202020204" pitchFamily="34" charset="0"/>
                <a:cs typeface="Arial" panose="020B0604020202020204" pitchFamily="34" charset="0"/>
              </a:rPr>
              <a:t>any unbound </a:t>
            </a:r>
            <a:r>
              <a:rPr lang="en-US" dirty="0" smtClean="0">
                <a:latin typeface="Arial" panose="020B0604020202020204" pitchFamily="34" charset="0"/>
                <a:cs typeface="Arial" panose="020B0604020202020204" pitchFamily="34" charset="0"/>
              </a:rPr>
              <a:t>antigen </a:t>
            </a:r>
            <a:r>
              <a:rPr lang="en-US" dirty="0">
                <a:latin typeface="Arial" panose="020B0604020202020204" pitchFamily="34" charset="0"/>
                <a:cs typeface="Arial" panose="020B0604020202020204" pitchFamily="34" charset="0"/>
              </a:rPr>
              <a:t>or </a:t>
            </a:r>
            <a:r>
              <a:rPr lang="en-US" dirty="0" smtClean="0">
                <a:latin typeface="Arial" panose="020B0604020202020204" pitchFamily="34" charset="0"/>
                <a:cs typeface="Arial" panose="020B0604020202020204" pitchFamily="34" charset="0"/>
              </a:rPr>
              <a:t>antibody </a:t>
            </a:r>
            <a:r>
              <a:rPr lang="en-US" dirty="0">
                <a:latin typeface="Arial" panose="020B0604020202020204" pitchFamily="34" charset="0"/>
                <a:cs typeface="Arial" panose="020B0604020202020204" pitchFamily="34" charset="0"/>
              </a:rPr>
              <a:t>from the </a:t>
            </a:r>
            <a:r>
              <a:rPr lang="en-US" dirty="0" smtClean="0">
                <a:latin typeface="Arial" panose="020B0604020202020204" pitchFamily="34" charset="0"/>
                <a:cs typeface="Arial" panose="020B0604020202020204" pitchFamily="34" charset="0"/>
              </a:rPr>
              <a:t>wells. </a:t>
            </a:r>
            <a:endParaRPr lang="en-US" dirty="0">
              <a:latin typeface="Arial" panose="020B0604020202020204" pitchFamily="34" charset="0"/>
              <a:cs typeface="Arial" panose="020B0604020202020204" pitchFamily="34" charset="0"/>
            </a:endParaRPr>
          </a:p>
          <a:p>
            <a:pPr marL="742950" lvl="1" indent="-285750">
              <a:buClr>
                <a:schemeClr val="accent3"/>
              </a:buClr>
              <a:buFont typeface="Wingdings" pitchFamily="2" charset="2"/>
              <a:buChar char="Ø"/>
            </a:pPr>
            <a:r>
              <a:rPr lang="en-US" sz="1600" dirty="0" smtClean="0">
                <a:latin typeface="Arial" panose="020B0604020202020204" pitchFamily="34" charset="0"/>
                <a:cs typeface="Arial" panose="020B0604020202020204" pitchFamily="34" charset="0"/>
              </a:rPr>
              <a:t>Only target antigen </a:t>
            </a:r>
            <a:r>
              <a:rPr lang="en-US" sz="1600" dirty="0">
                <a:latin typeface="Arial" panose="020B0604020202020204" pitchFamily="34" charset="0"/>
                <a:cs typeface="Arial" panose="020B0604020202020204" pitchFamily="34" charset="0"/>
              </a:rPr>
              <a:t>that has bound to the solid phase will </a:t>
            </a:r>
            <a:r>
              <a:rPr lang="en-US" sz="1600" dirty="0" smtClean="0">
                <a:latin typeface="Arial" panose="020B0604020202020204" pitchFamily="34" charset="0"/>
                <a:cs typeface="Arial" panose="020B0604020202020204" pitchFamily="34" charset="0"/>
              </a:rPr>
              <a:t>remain.</a:t>
            </a:r>
          </a:p>
          <a:p>
            <a:pPr marL="742950" lvl="1" indent="-285750">
              <a:buFont typeface="Arial" pitchFamily="34" charset="0"/>
              <a:buChar char="•"/>
            </a:pPr>
            <a:endParaRPr lang="en-US" sz="1600" dirty="0">
              <a:latin typeface="Arial" panose="020B0604020202020204" pitchFamily="34" charset="0"/>
              <a:cs typeface="Arial" panose="020B0604020202020204" pitchFamily="34" charset="0"/>
            </a:endParaRPr>
          </a:p>
          <a:p>
            <a:pPr marL="285750" indent="-285750">
              <a:buClr>
                <a:schemeClr val="accent3"/>
              </a:buClr>
              <a:buFont typeface="Wingdings" pitchFamily="2" charset="2"/>
              <a:buChar char="Ø"/>
            </a:pPr>
            <a:r>
              <a:rPr lang="en-US" dirty="0" smtClean="0">
                <a:latin typeface="Arial" panose="020B0604020202020204" pitchFamily="34" charset="0"/>
                <a:cs typeface="Arial" panose="020B0604020202020204" pitchFamily="34" charset="0"/>
              </a:rPr>
              <a:t>A buffer containing antibodies and enzyme-conjugated antibody is added to the wells. Bound complexes will be detected by enzyme produced colorimetric substrate.</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209800"/>
            <a:ext cx="3409806" cy="298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1013222" y="1305580"/>
            <a:ext cx="71175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sp>
        <p:nvSpPr>
          <p:cNvPr id="2" name="TextBox 1"/>
          <p:cNvSpPr txBox="1"/>
          <p:nvPr/>
        </p:nvSpPr>
        <p:spPr>
          <a:xfrm>
            <a:off x="533400" y="5181600"/>
            <a:ext cx="3733800" cy="738664"/>
          </a:xfrm>
          <a:prstGeom prst="rect">
            <a:avLst/>
          </a:prstGeom>
          <a:noFill/>
        </p:spPr>
        <p:txBody>
          <a:bodyPr wrap="square" rtlCol="0">
            <a:spAutoFit/>
          </a:bodyPr>
          <a:lstStyle/>
          <a:p>
            <a:r>
              <a:rPr lang="en-US" sz="1400" dirty="0" smtClean="0">
                <a:latin typeface="Arial Black" pitchFamily="34" charset="0"/>
              </a:rPr>
              <a:t>A target antigen bound by 2 capture antibodies detected by HRP activity in a sandwich ELISA</a:t>
            </a:r>
            <a:endParaRPr lang="en-US" sz="1400" dirty="0">
              <a:latin typeface="Arial Black" pitchFamily="34" charset="0"/>
            </a:endParaRPr>
          </a:p>
        </p:txBody>
      </p:sp>
      <p:grpSp>
        <p:nvGrpSpPr>
          <p:cNvPr id="12" name="Group 8"/>
          <p:cNvGrpSpPr>
            <a:grpSpLocks/>
          </p:cNvGrpSpPr>
          <p:nvPr/>
        </p:nvGrpSpPr>
        <p:grpSpPr bwMode="auto">
          <a:xfrm>
            <a:off x="838200" y="6172200"/>
            <a:ext cx="7543800" cy="609600"/>
            <a:chOff x="762794" y="6210300"/>
            <a:chExt cx="7543800" cy="609600"/>
          </a:xfrm>
        </p:grpSpPr>
        <p:sp>
          <p:nvSpPr>
            <p:cNvPr id="13"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4"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70635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05400" y="1859340"/>
            <a:ext cx="3962400" cy="1569660"/>
          </a:xfrm>
          <a:prstGeom prst="rect">
            <a:avLst/>
          </a:prstGeom>
        </p:spPr>
        <p:txBody>
          <a:bodyPr wrap="square">
            <a:spAutoFit/>
          </a:bodyPr>
          <a:lstStyle/>
          <a:p>
            <a:pPr marL="285750" indent="-285750">
              <a:buClr>
                <a:schemeClr val="accent3"/>
              </a:buClr>
              <a:buFont typeface="Wingdings" pitchFamily="2" charset="2"/>
              <a:buChar char="Ø"/>
            </a:pPr>
            <a:r>
              <a:rPr lang="en-US" sz="1600" dirty="0" smtClean="0">
                <a:latin typeface="Arial" panose="020B0604020202020204" pitchFamily="34" charset="0"/>
                <a:cs typeface="Arial" panose="020B0604020202020204" pitchFamily="34" charset="0"/>
              </a:rPr>
              <a:t>Enzyme production of colorimetric substrate produces an optical signal, which is directly correlated to the amount of bound </a:t>
            </a:r>
            <a:r>
              <a:rPr lang="en-US" sz="1600" dirty="0" err="1" smtClean="0">
                <a:latin typeface="Arial" panose="020B0604020202020204" pitchFamily="34" charset="0"/>
                <a:cs typeface="Arial" panose="020B0604020202020204" pitchFamily="34" charset="0"/>
              </a:rPr>
              <a:t>analyte</a:t>
            </a:r>
            <a:r>
              <a:rPr lang="en-US" sz="1600" dirty="0" smtClean="0">
                <a:latin typeface="Arial" panose="020B0604020202020204" pitchFamily="34" charset="0"/>
                <a:cs typeface="Arial" panose="020B0604020202020204" pitchFamily="34" charset="0"/>
              </a:rPr>
              <a:t> and accordingly, the concentration of </a:t>
            </a:r>
            <a:r>
              <a:rPr lang="en-US" sz="1600" dirty="0" err="1" smtClean="0">
                <a:latin typeface="Arial" panose="020B0604020202020204" pitchFamily="34" charset="0"/>
                <a:cs typeface="Arial" panose="020B0604020202020204" pitchFamily="34" charset="0"/>
              </a:rPr>
              <a:t>analyte</a:t>
            </a:r>
            <a:r>
              <a:rPr lang="en-US" sz="1600" dirty="0" smtClean="0">
                <a:latin typeface="Arial" panose="020B0604020202020204" pitchFamily="34" charset="0"/>
                <a:cs typeface="Arial" panose="020B0604020202020204" pitchFamily="34" charset="0"/>
              </a:rPr>
              <a:t> in the original solution. </a:t>
            </a:r>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215" t="10510" r="10103" b="11808"/>
          <a:stretch/>
        </p:blipFill>
        <p:spPr bwMode="auto">
          <a:xfrm rot="16200000">
            <a:off x="1889975" y="2370510"/>
            <a:ext cx="2468451" cy="246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2124075" y="692150"/>
            <a:ext cx="7200900" cy="566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1024335" y="1305580"/>
            <a:ext cx="70953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sp>
        <p:nvSpPr>
          <p:cNvPr id="2" name="TextBox 1"/>
          <p:cNvSpPr txBox="1"/>
          <p:nvPr/>
        </p:nvSpPr>
        <p:spPr>
          <a:xfrm>
            <a:off x="1828800" y="4900136"/>
            <a:ext cx="2895600" cy="1077218"/>
          </a:xfrm>
          <a:prstGeom prst="rect">
            <a:avLst/>
          </a:prstGeom>
          <a:noFill/>
        </p:spPr>
        <p:txBody>
          <a:bodyPr wrap="square" rtlCol="0">
            <a:spAutoFit/>
          </a:bodyPr>
          <a:lstStyle/>
          <a:p>
            <a:r>
              <a:rPr lang="en-US" sz="1600" dirty="0" smtClean="0">
                <a:latin typeface="Arial Black" pitchFamily="34" charset="0"/>
              </a:rPr>
              <a:t>Optical density is directly proportional to the amount of bound </a:t>
            </a:r>
            <a:r>
              <a:rPr lang="en-US" sz="1600" dirty="0" err="1" smtClean="0">
                <a:latin typeface="Arial Black" pitchFamily="34" charset="0"/>
              </a:rPr>
              <a:t>analyte</a:t>
            </a:r>
            <a:endParaRPr lang="en-US" sz="1600" dirty="0">
              <a:latin typeface="Arial Black" pitchFamily="34" charset="0"/>
            </a:endParaRPr>
          </a:p>
        </p:txBody>
      </p:sp>
      <p:cxnSp>
        <p:nvCxnSpPr>
          <p:cNvPr id="12" name="Straight Arrow Connector 11"/>
          <p:cNvCxnSpPr/>
          <p:nvPr/>
        </p:nvCxnSpPr>
        <p:spPr>
          <a:xfrm rot="10800000" flipV="1">
            <a:off x="4538246" y="2385536"/>
            <a:ext cx="0" cy="24384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rot="5400000">
            <a:off x="3678823" y="3407777"/>
            <a:ext cx="2209800" cy="338554"/>
          </a:xfrm>
          <a:prstGeom prst="rect">
            <a:avLst/>
          </a:prstGeom>
          <a:noFill/>
        </p:spPr>
        <p:txBody>
          <a:bodyPr wrap="square" rtlCol="0">
            <a:spAutoFit/>
          </a:bodyPr>
          <a:lstStyle/>
          <a:p>
            <a:r>
              <a:rPr lang="en-US" sz="1600" dirty="0" err="1" smtClean="0">
                <a:latin typeface="Arial" pitchFamily="34" charset="0"/>
                <a:cs typeface="Arial" pitchFamily="34" charset="0"/>
              </a:rPr>
              <a:t>Analyte</a:t>
            </a:r>
            <a:r>
              <a:rPr lang="en-US" sz="1600" dirty="0" smtClean="0">
                <a:latin typeface="Arial" pitchFamily="34" charset="0"/>
                <a:cs typeface="Arial" pitchFamily="34" charset="0"/>
              </a:rPr>
              <a:t> Concentration</a:t>
            </a:r>
            <a:endParaRPr lang="en-US" sz="1600" dirty="0">
              <a:latin typeface="Arial" pitchFamily="34" charset="0"/>
              <a:cs typeface="Arial" pitchFamily="34" charset="0"/>
            </a:endParaRPr>
          </a:p>
        </p:txBody>
      </p:sp>
      <p:sp>
        <p:nvSpPr>
          <p:cNvPr id="17" name="Left Brace 16"/>
          <p:cNvSpPr/>
          <p:nvPr/>
        </p:nvSpPr>
        <p:spPr>
          <a:xfrm>
            <a:off x="1389743" y="2624554"/>
            <a:ext cx="362857" cy="1905000"/>
          </a:xfrm>
          <a:prstGeom prst="lef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0" y="2882205"/>
            <a:ext cx="1524000" cy="1384995"/>
          </a:xfrm>
          <a:prstGeom prst="rect">
            <a:avLst/>
          </a:prstGeom>
          <a:noFill/>
        </p:spPr>
        <p:txBody>
          <a:bodyPr wrap="square" rtlCol="0">
            <a:spAutoFit/>
          </a:bodyPr>
          <a:lstStyle/>
          <a:p>
            <a:pPr algn="ctr"/>
            <a:r>
              <a:rPr lang="en-US" sz="1400" b="1" dirty="0" smtClean="0">
                <a:latin typeface="Arial" pitchFamily="34" charset="0"/>
                <a:cs typeface="Arial" pitchFamily="34" charset="0"/>
              </a:rPr>
              <a:t>The bottom wells have the most product, hence have the most bound </a:t>
            </a:r>
            <a:r>
              <a:rPr lang="en-US" sz="1400" b="1" dirty="0" err="1" smtClean="0">
                <a:latin typeface="Arial" pitchFamily="34" charset="0"/>
                <a:cs typeface="Arial" pitchFamily="34" charset="0"/>
              </a:rPr>
              <a:t>analyte</a:t>
            </a:r>
            <a:endParaRPr lang="en-US" sz="1400" b="1" dirty="0">
              <a:latin typeface="Arial" pitchFamily="34" charset="0"/>
              <a:cs typeface="Arial" pitchFamily="34" charset="0"/>
            </a:endParaRPr>
          </a:p>
        </p:txBody>
      </p:sp>
      <p:sp>
        <p:nvSpPr>
          <p:cNvPr id="22" name="TextBox 21"/>
          <p:cNvSpPr txBox="1"/>
          <p:nvPr/>
        </p:nvSpPr>
        <p:spPr>
          <a:xfrm>
            <a:off x="1828800" y="1981200"/>
            <a:ext cx="2743200" cy="338554"/>
          </a:xfrm>
          <a:prstGeom prst="rect">
            <a:avLst/>
          </a:prstGeom>
          <a:noFill/>
        </p:spPr>
        <p:txBody>
          <a:bodyPr wrap="square" rtlCol="0">
            <a:spAutoFit/>
          </a:bodyPr>
          <a:lstStyle/>
          <a:p>
            <a:r>
              <a:rPr lang="en-US" sz="1600" dirty="0" smtClean="0">
                <a:latin typeface="Arial Black" pitchFamily="34" charset="0"/>
              </a:rPr>
              <a:t>Representative ELISA</a:t>
            </a:r>
            <a:endParaRPr lang="en-US" sz="1600" dirty="0">
              <a:latin typeface="Arial Black" pitchFamily="34" charset="0"/>
            </a:endParaRPr>
          </a:p>
        </p:txBody>
      </p:sp>
      <p:cxnSp>
        <p:nvCxnSpPr>
          <p:cNvPr id="30" name="Straight Arrow Connector 29"/>
          <p:cNvCxnSpPr/>
          <p:nvPr/>
        </p:nvCxnSpPr>
        <p:spPr>
          <a:xfrm rot="16200000">
            <a:off x="7010401" y="45720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10800000">
            <a:off x="5943601" y="3505200"/>
            <a:ext cx="0" cy="2133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248401" y="4038600"/>
            <a:ext cx="1295400" cy="1219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8"/>
          <p:cNvSpPr txBox="1">
            <a:spLocks noChangeArrowheads="1"/>
          </p:cNvSpPr>
          <p:nvPr/>
        </p:nvSpPr>
        <p:spPr bwMode="auto">
          <a:xfrm rot="16200000">
            <a:off x="4749006" y="4291806"/>
            <a:ext cx="1898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b="1" dirty="0"/>
              <a:t>Optical Density </a:t>
            </a:r>
          </a:p>
        </p:txBody>
      </p:sp>
      <p:sp>
        <p:nvSpPr>
          <p:cNvPr id="34" name="TextBox 9"/>
          <p:cNvSpPr txBox="1">
            <a:spLocks noChangeArrowheads="1"/>
          </p:cNvSpPr>
          <p:nvPr/>
        </p:nvSpPr>
        <p:spPr bwMode="auto">
          <a:xfrm>
            <a:off x="6019800" y="5588000"/>
            <a:ext cx="1981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1600" b="1" dirty="0" err="1"/>
              <a:t>Analyte</a:t>
            </a:r>
            <a:r>
              <a:rPr lang="en-US" sz="1600" b="1" dirty="0"/>
              <a:t> Concentration</a:t>
            </a:r>
          </a:p>
        </p:txBody>
      </p:sp>
      <p:grpSp>
        <p:nvGrpSpPr>
          <p:cNvPr id="19" name="Group 8"/>
          <p:cNvGrpSpPr>
            <a:grpSpLocks/>
          </p:cNvGrpSpPr>
          <p:nvPr/>
        </p:nvGrpSpPr>
        <p:grpSpPr bwMode="auto">
          <a:xfrm>
            <a:off x="763588" y="6172200"/>
            <a:ext cx="7543800" cy="609600"/>
            <a:chOff x="762794" y="6210300"/>
            <a:chExt cx="7543800" cy="609600"/>
          </a:xfrm>
        </p:grpSpPr>
        <p:sp>
          <p:nvSpPr>
            <p:cNvPr id="20"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21"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831349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81000" y="1752600"/>
            <a:ext cx="8153400" cy="4801314"/>
          </a:xfrm>
          <a:prstGeom prst="rect">
            <a:avLst/>
          </a:prstGeom>
          <a:noFill/>
        </p:spPr>
        <p:txBody>
          <a:bodyPr wrap="square" rtlCol="0">
            <a:spAutoFit/>
          </a:bodyPr>
          <a:lstStyle/>
          <a:p>
            <a:pPr marL="285750" indent="-285750">
              <a:buFont typeface="Wingdings" pitchFamily="2" charset="2"/>
              <a:buChar char="Ø"/>
            </a:pPr>
            <a:r>
              <a:rPr lang="en-US" sz="3200" b="1" dirty="0" smtClean="0">
                <a:latin typeface="Arial" pitchFamily="34" charset="0"/>
                <a:cs typeface="Arial" pitchFamily="34" charset="0"/>
              </a:rPr>
              <a:t>ELISA</a:t>
            </a:r>
            <a:endParaRPr lang="en-US" sz="1600" dirty="0">
              <a:latin typeface="Arial" panose="020B0604020202020204" pitchFamily="34" charset="0"/>
              <a:cs typeface="Arial" panose="020B0604020202020204" pitchFamily="34" charset="0"/>
            </a:endParaRPr>
          </a:p>
          <a:p>
            <a:pPr marL="742950" lvl="1" indent="-285750">
              <a:buClr>
                <a:schemeClr val="accent3"/>
              </a:buClr>
              <a:buFont typeface="Wingdings" pitchFamily="2" charset="2"/>
              <a:buChar char="Ø"/>
            </a:pPr>
            <a:r>
              <a:rPr lang="en-US" sz="1600" dirty="0" smtClean="0">
                <a:latin typeface="Arial" panose="020B0604020202020204" pitchFamily="34" charset="0"/>
                <a:cs typeface="Arial" panose="020B0604020202020204" pitchFamily="34" charset="0"/>
              </a:rPr>
              <a:t>Customizable monoclonal and polyclonal antibodies make the ELISA a very versatile assay able to detect most targets of interest, with high affinity, specificity and sensitivity.</a:t>
            </a:r>
          </a:p>
          <a:p>
            <a:endParaRPr lang="en-US" sz="1600" dirty="0">
              <a:latin typeface="Arial" panose="020B0604020202020204" pitchFamily="34" charset="0"/>
              <a:cs typeface="Arial" panose="020B0604020202020204" pitchFamily="34" charset="0"/>
            </a:endParaRPr>
          </a:p>
          <a:p>
            <a:pPr marL="742950" lvl="1" indent="-285750">
              <a:buClr>
                <a:schemeClr val="accent3"/>
              </a:buClr>
              <a:buFont typeface="Wingdings" pitchFamily="2" charset="2"/>
              <a:buChar char="Ø"/>
            </a:pPr>
            <a:endParaRPr lang="en-US" sz="1600" dirty="0" smtClean="0">
              <a:latin typeface="Arial" panose="020B0604020202020204" pitchFamily="34" charset="0"/>
              <a:cs typeface="Arial" panose="020B0604020202020204" pitchFamily="34" charset="0"/>
            </a:endParaRPr>
          </a:p>
          <a:p>
            <a:pPr marL="742950" lvl="1" indent="-285750">
              <a:buClr>
                <a:schemeClr val="accent3"/>
              </a:buClr>
              <a:buFont typeface="Wingdings" pitchFamily="2" charset="2"/>
              <a:buChar char="Ø"/>
            </a:pPr>
            <a:endParaRPr lang="en-US" sz="1600" dirty="0">
              <a:latin typeface="Arial" panose="020B0604020202020204" pitchFamily="34" charset="0"/>
              <a:cs typeface="Arial" panose="020B0604020202020204" pitchFamily="34" charset="0"/>
            </a:endParaRPr>
          </a:p>
          <a:p>
            <a:pPr marL="742950" lvl="1" indent="-285750">
              <a:buClr>
                <a:schemeClr val="accent3"/>
              </a:buClr>
              <a:buFont typeface="Wingdings" pitchFamily="2" charset="2"/>
              <a:buChar char="Ø"/>
            </a:pPr>
            <a:endParaRPr lang="en-US" sz="1600" dirty="0" smtClean="0">
              <a:latin typeface="Arial" panose="020B0604020202020204" pitchFamily="34" charset="0"/>
              <a:cs typeface="Arial" panose="020B0604020202020204" pitchFamily="34" charset="0"/>
            </a:endParaRPr>
          </a:p>
          <a:p>
            <a:pPr marL="742950" lvl="1" indent="-285750">
              <a:buClr>
                <a:schemeClr val="accent3"/>
              </a:buClr>
              <a:buFont typeface="Wingdings" pitchFamily="2" charset="2"/>
              <a:buChar char="Ø"/>
            </a:pPr>
            <a:endParaRPr lang="en-US" sz="1600" dirty="0" smtClean="0">
              <a:latin typeface="Arial" panose="020B0604020202020204" pitchFamily="34" charset="0"/>
              <a:cs typeface="Arial" panose="020B0604020202020204" pitchFamily="34" charset="0"/>
            </a:endParaRPr>
          </a:p>
          <a:p>
            <a:pPr marL="742950" lvl="1" indent="-285750">
              <a:buClr>
                <a:schemeClr val="accent3"/>
              </a:buClr>
              <a:buFont typeface="Wingdings" pitchFamily="2" charset="2"/>
              <a:buChar char="Ø"/>
            </a:pPr>
            <a:endParaRPr lang="en-US" sz="1600" dirty="0" smtClean="0">
              <a:latin typeface="Arial" panose="020B0604020202020204" pitchFamily="34" charset="0"/>
              <a:cs typeface="Arial" panose="020B0604020202020204" pitchFamily="34" charset="0"/>
            </a:endParaRPr>
          </a:p>
          <a:p>
            <a:pPr marL="742950" lvl="1" indent="-285750">
              <a:buClr>
                <a:schemeClr val="accent3"/>
              </a:buClr>
              <a:buFont typeface="Wingdings" pitchFamily="2" charset="2"/>
              <a:buChar char="Ø"/>
            </a:pPr>
            <a:endParaRPr lang="en-US" sz="1600" dirty="0" smtClean="0">
              <a:latin typeface="Arial" panose="020B0604020202020204" pitchFamily="34" charset="0"/>
              <a:cs typeface="Arial" panose="020B0604020202020204" pitchFamily="34" charset="0"/>
            </a:endParaRPr>
          </a:p>
          <a:p>
            <a:pPr marL="742950" lvl="1" indent="-285750">
              <a:buClr>
                <a:schemeClr val="accent3"/>
              </a:buClr>
              <a:buFont typeface="Wingdings" pitchFamily="2" charset="2"/>
              <a:buChar char="Ø"/>
            </a:pPr>
            <a:r>
              <a:rPr lang="en-US" sz="1600" dirty="0" err="1" smtClean="0">
                <a:latin typeface="Arial" panose="020B0604020202020204" pitchFamily="34" charset="0"/>
                <a:cs typeface="Arial" panose="020B0604020202020204" pitchFamily="34" charset="0"/>
              </a:rPr>
              <a:t>Altogen</a:t>
            </a:r>
            <a:r>
              <a:rPr lang="en-US" sz="1600" dirty="0" smtClean="0">
                <a:latin typeface="Arial" panose="020B0604020202020204" pitchFamily="34" charset="0"/>
                <a:cs typeface="Arial" panose="020B0604020202020204" pitchFamily="34" charset="0"/>
              </a:rPr>
              <a:t> Labs (</a:t>
            </a:r>
            <a:r>
              <a:rPr lang="en-US" sz="1600" dirty="0" smtClean="0">
                <a:latin typeface="Arial" panose="020B0604020202020204" pitchFamily="34" charset="0"/>
                <a:cs typeface="Arial" panose="020B0604020202020204" pitchFamily="34" charset="0"/>
                <a:hlinkClick r:id="rId2"/>
              </a:rPr>
              <a:t>www.altogenlabs.com</a:t>
            </a:r>
            <a:r>
              <a:rPr lang="en-US" sz="1600" dirty="0" smtClean="0">
                <a:latin typeface="Arial" panose="020B0604020202020204" pitchFamily="34" charset="0"/>
                <a:cs typeface="Arial" panose="020B0604020202020204" pitchFamily="34" charset="0"/>
              </a:rPr>
              <a:t>) offers:</a:t>
            </a:r>
          </a:p>
          <a:p>
            <a:pPr marL="1200150" lvl="2" indent="-285750">
              <a:buClr>
                <a:schemeClr val="accent3"/>
              </a:buClr>
              <a:buFont typeface="Wingdings" pitchFamily="2" charset="2"/>
              <a:buChar char="Ø"/>
            </a:pPr>
            <a:r>
              <a:rPr lang="en-US" sz="1600" dirty="0" smtClean="0">
                <a:latin typeface="Arial" panose="020B0604020202020204" pitchFamily="34" charset="0"/>
                <a:cs typeface="Arial" panose="020B0604020202020204" pitchFamily="34" charset="0"/>
              </a:rPr>
              <a:t>Antibody Testing, Custom labeling, </a:t>
            </a:r>
            <a:r>
              <a:rPr lang="en-US" sz="1600" dirty="0" err="1" smtClean="0">
                <a:latin typeface="Arial" panose="020B0604020202020204" pitchFamily="34" charset="0"/>
                <a:cs typeface="Arial" panose="020B0604020202020204" pitchFamily="34" charset="0"/>
              </a:rPr>
              <a:t>Biotinylation</a:t>
            </a:r>
            <a:r>
              <a:rPr lang="en-US" sz="1600" dirty="0" smtClean="0">
                <a:latin typeface="Arial" panose="020B0604020202020204" pitchFamily="34" charset="0"/>
                <a:cs typeface="Arial" panose="020B0604020202020204" pitchFamily="34" charset="0"/>
              </a:rPr>
              <a:t>, Purification</a:t>
            </a:r>
          </a:p>
          <a:p>
            <a:pPr marL="1200150" lvl="2" indent="-285750">
              <a:buClr>
                <a:schemeClr val="accent3"/>
              </a:buClr>
              <a:buFont typeface="Wingdings" pitchFamily="2" charset="2"/>
              <a:buChar char="Ø"/>
            </a:pPr>
            <a:r>
              <a:rPr lang="en-US" sz="1600" dirty="0" smtClean="0">
                <a:latin typeface="Arial" panose="020B0604020202020204" pitchFamily="34" charset="0"/>
                <a:cs typeface="Arial" panose="020B0604020202020204" pitchFamily="34" charset="0"/>
              </a:rPr>
              <a:t>Monoclonal and Polyclonal Antibody Development </a:t>
            </a:r>
          </a:p>
          <a:p>
            <a:pPr marL="1200150" lvl="2" indent="-285750">
              <a:buClr>
                <a:schemeClr val="accent3"/>
              </a:buClr>
              <a:buFont typeface="Wingdings" pitchFamily="2" charset="2"/>
              <a:buChar char="Ø"/>
            </a:pPr>
            <a:r>
              <a:rPr lang="en-US" sz="1600" dirty="0" smtClean="0">
                <a:latin typeface="Arial" panose="020B0604020202020204" pitchFamily="34" charset="0"/>
                <a:cs typeface="Arial" panose="020B0604020202020204" pitchFamily="34" charset="0"/>
              </a:rPr>
              <a:t>ELISA Assay Development </a:t>
            </a:r>
          </a:p>
          <a:p>
            <a:pPr marL="1200150" lvl="2" indent="-285750">
              <a:buClr>
                <a:schemeClr val="accent3"/>
              </a:buClr>
              <a:buFont typeface="Wingdings" pitchFamily="2" charset="2"/>
              <a:buChar char="Ø"/>
            </a:pPr>
            <a:r>
              <a:rPr lang="en-US" sz="1600" dirty="0" smtClean="0">
                <a:latin typeface="Arial" panose="020B0604020202020204" pitchFamily="34" charset="0"/>
                <a:cs typeface="Arial" panose="020B0604020202020204" pitchFamily="34" charset="0"/>
              </a:rPr>
              <a:t>ELISA Platform Optimization</a:t>
            </a:r>
          </a:p>
          <a:p>
            <a:pPr marL="1200150" lvl="2" indent="-285750">
              <a:buClr>
                <a:schemeClr val="accent3"/>
              </a:buClr>
              <a:buFont typeface="Wingdings" pitchFamily="2" charset="2"/>
              <a:buChar char="Ø"/>
            </a:pPr>
            <a:r>
              <a:rPr lang="en-US" sz="1600" dirty="0" smtClean="0">
                <a:latin typeface="Arial" panose="020B0604020202020204" pitchFamily="34" charset="0"/>
                <a:cs typeface="Arial" panose="020B0604020202020204" pitchFamily="34" charset="0"/>
              </a:rPr>
              <a:t>ELISA Assay Format Modification</a:t>
            </a:r>
          </a:p>
          <a:p>
            <a:endParaRPr lang="en-US" dirty="0" smtClean="0"/>
          </a:p>
        </p:txBody>
      </p:sp>
      <p:pic>
        <p:nvPicPr>
          <p:cNvPr id="7"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905669" y="1268413"/>
            <a:ext cx="73326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3048000"/>
            <a:ext cx="3312334" cy="1524000"/>
          </a:xfrm>
          <a:prstGeom prst="rect">
            <a:avLst/>
          </a:prstGeom>
        </p:spPr>
      </p:pic>
      <p:sp>
        <p:nvSpPr>
          <p:cNvPr id="3" name="TextBox 2"/>
          <p:cNvSpPr txBox="1"/>
          <p:nvPr/>
        </p:nvSpPr>
        <p:spPr>
          <a:xfrm>
            <a:off x="5369734" y="3417931"/>
            <a:ext cx="2133600" cy="954107"/>
          </a:xfrm>
          <a:prstGeom prst="rect">
            <a:avLst/>
          </a:prstGeom>
          <a:noFill/>
        </p:spPr>
        <p:txBody>
          <a:bodyPr wrap="square" rtlCol="0">
            <a:spAutoFit/>
          </a:bodyPr>
          <a:lstStyle/>
          <a:p>
            <a:r>
              <a:rPr lang="en-US" sz="1400" dirty="0" smtClean="0">
                <a:latin typeface="Arial Black" pitchFamily="34" charset="0"/>
              </a:rPr>
              <a:t>Polyclonal Antibodies can target more than one antigen epitope</a:t>
            </a:r>
            <a:endParaRPr lang="en-US" sz="1400" dirty="0">
              <a:latin typeface="Arial Black" pitchFamily="34" charset="0"/>
            </a:endParaRPr>
          </a:p>
        </p:txBody>
      </p:sp>
      <p:grpSp>
        <p:nvGrpSpPr>
          <p:cNvPr id="12" name="Group 8"/>
          <p:cNvGrpSpPr>
            <a:grpSpLocks/>
          </p:cNvGrpSpPr>
          <p:nvPr/>
        </p:nvGrpSpPr>
        <p:grpSpPr bwMode="auto">
          <a:xfrm>
            <a:off x="838200" y="6172200"/>
            <a:ext cx="7543800" cy="609600"/>
            <a:chOff x="762794" y="6210300"/>
            <a:chExt cx="7543800" cy="609600"/>
          </a:xfrm>
        </p:grpSpPr>
        <p:sp>
          <p:nvSpPr>
            <p:cNvPr id="13"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698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7807" y="2853794"/>
            <a:ext cx="1691639" cy="338554"/>
          </a:xfrm>
          <a:prstGeom prst="rect">
            <a:avLst/>
          </a:prstGeom>
          <a:noFill/>
        </p:spPr>
        <p:txBody>
          <a:bodyPr wrap="square" rtlCol="0">
            <a:spAutoFit/>
          </a:bodyPr>
          <a:lstStyle/>
          <a:p>
            <a:r>
              <a:rPr lang="en-US" sz="1600" b="1" dirty="0" smtClean="0">
                <a:latin typeface="Arial" panose="020B0604020202020204" pitchFamily="34" charset="0"/>
                <a:cs typeface="Arial" panose="020B0604020202020204" pitchFamily="34" charset="0"/>
              </a:rPr>
              <a:t>Direct ELISA</a:t>
            </a:r>
            <a:endParaRPr lang="en-US" sz="1600" b="1" dirty="0">
              <a:latin typeface="Arial" panose="020B0604020202020204" pitchFamily="34" charset="0"/>
              <a:cs typeface="Arial" panose="020B0604020202020204" pitchFamily="34" charset="0"/>
            </a:endParaRPr>
          </a:p>
        </p:txBody>
      </p:sp>
      <p:sp>
        <p:nvSpPr>
          <p:cNvPr id="8" name="TextBox 7"/>
          <p:cNvSpPr txBox="1"/>
          <p:nvPr/>
        </p:nvSpPr>
        <p:spPr>
          <a:xfrm>
            <a:off x="2394926" y="2795585"/>
            <a:ext cx="2025104" cy="369332"/>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Indirect</a:t>
            </a:r>
            <a:r>
              <a:rPr lang="en-US" b="1" dirty="0" smtClean="0"/>
              <a:t> </a:t>
            </a:r>
            <a:r>
              <a:rPr lang="en-US" sz="1600" b="1" dirty="0">
                <a:latin typeface="Arial" panose="020B0604020202020204" pitchFamily="34" charset="0"/>
                <a:cs typeface="Arial" panose="020B0604020202020204" pitchFamily="34" charset="0"/>
              </a:rPr>
              <a:t>ELISA</a:t>
            </a:r>
          </a:p>
        </p:txBody>
      </p:sp>
      <p:pic>
        <p:nvPicPr>
          <p:cNvPr id="2052"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21" r="4988" b="12045"/>
          <a:stretch/>
        </p:blipFill>
        <p:spPr bwMode="auto">
          <a:xfrm>
            <a:off x="587807" y="3192462"/>
            <a:ext cx="7800542" cy="237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4420030" y="2764906"/>
            <a:ext cx="2219792" cy="369332"/>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Sandwich</a:t>
            </a:r>
            <a:r>
              <a:rPr lang="en-US" b="1" dirty="0" smtClean="0"/>
              <a:t> </a:t>
            </a:r>
            <a:r>
              <a:rPr lang="en-US" sz="1600" b="1" dirty="0">
                <a:latin typeface="Arial" panose="020B0604020202020204" pitchFamily="34" charset="0"/>
                <a:cs typeface="Arial" panose="020B0604020202020204" pitchFamily="34" charset="0"/>
              </a:rPr>
              <a:t>ELISA</a:t>
            </a:r>
          </a:p>
        </p:txBody>
      </p:sp>
      <p:sp>
        <p:nvSpPr>
          <p:cNvPr id="11" name="TextBox 10"/>
          <p:cNvSpPr txBox="1"/>
          <p:nvPr/>
        </p:nvSpPr>
        <p:spPr>
          <a:xfrm>
            <a:off x="6493476" y="2743013"/>
            <a:ext cx="2117124" cy="369332"/>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Competitive</a:t>
            </a:r>
            <a:r>
              <a:rPr lang="en-US" b="1" dirty="0" smtClean="0"/>
              <a:t> </a:t>
            </a:r>
            <a:r>
              <a:rPr lang="en-US" sz="1600" b="1" dirty="0">
                <a:latin typeface="Arial" panose="020B0604020202020204" pitchFamily="34" charset="0"/>
                <a:cs typeface="Arial" panose="020B0604020202020204" pitchFamily="34" charset="0"/>
              </a:rPr>
              <a:t>ELISA</a:t>
            </a:r>
          </a:p>
        </p:txBody>
      </p:sp>
      <p:pic>
        <p:nvPicPr>
          <p:cNvPr id="13"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5" name="TextBox 7"/>
          <p:cNvSpPr txBox="1">
            <a:spLocks noChangeArrowheads="1"/>
          </p:cNvSpPr>
          <p:nvPr/>
        </p:nvSpPr>
        <p:spPr bwMode="auto">
          <a:xfrm>
            <a:off x="977206" y="1381780"/>
            <a:ext cx="71895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sp>
        <p:nvSpPr>
          <p:cNvPr id="12" name="Content Placeholder 4"/>
          <p:cNvSpPr txBox="1">
            <a:spLocks/>
          </p:cNvSpPr>
          <p:nvPr/>
        </p:nvSpPr>
        <p:spPr>
          <a:xfrm>
            <a:off x="-76200" y="2057400"/>
            <a:ext cx="9372600" cy="4572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buFont typeface="Wingdings" pitchFamily="2" charset="2"/>
              <a:buChar char="Ø"/>
              <a:defRPr/>
            </a:pPr>
            <a:r>
              <a:rPr lang="en-US" altLang="en-US" sz="2000" b="1" dirty="0" smtClean="0">
                <a:latin typeface="Arial" charset="0"/>
                <a:cs typeface="Arial" charset="0"/>
              </a:rPr>
              <a:t>ELISA is a versatile tool that can be modified from the ‘standard’ method</a:t>
            </a:r>
            <a:endParaRPr lang="en-US" altLang="en-US" sz="1400" b="1" dirty="0" smtClean="0">
              <a:latin typeface="Arial" charset="0"/>
              <a:cs typeface="Arial" charset="0"/>
            </a:endParaRPr>
          </a:p>
          <a:p>
            <a:pPr marL="0" indent="0">
              <a:buFont typeface="Wingdings 2" pitchFamily="18" charset="2"/>
              <a:buNone/>
              <a:defRPr/>
            </a:pPr>
            <a:endParaRPr lang="en-US" altLang="en-US" sz="2000" dirty="0" smtClean="0">
              <a:latin typeface="Arial" charset="0"/>
              <a:cs typeface="Arial" charset="0"/>
            </a:endParaRPr>
          </a:p>
          <a:p>
            <a:pPr marL="0" indent="0">
              <a:buFont typeface="Wingdings 2" pitchFamily="18" charset="2"/>
              <a:buNone/>
              <a:defRPr/>
            </a:pPr>
            <a:endParaRPr lang="en-US" altLang="en-US" sz="2000" dirty="0" smtClean="0">
              <a:latin typeface="Arial" charset="0"/>
              <a:cs typeface="Arial" charset="0"/>
            </a:endParaRPr>
          </a:p>
          <a:p>
            <a:pPr marL="0" indent="0">
              <a:buNone/>
              <a:defRPr/>
            </a:pPr>
            <a:endParaRPr lang="en-US" altLang="en-US" sz="2000" dirty="0" smtClean="0">
              <a:latin typeface="Arial" charset="0"/>
              <a:cs typeface="Arial" charset="0"/>
            </a:endParaRPr>
          </a:p>
        </p:txBody>
      </p:sp>
      <p:grpSp>
        <p:nvGrpSpPr>
          <p:cNvPr id="17" name="Group 8"/>
          <p:cNvGrpSpPr>
            <a:grpSpLocks/>
          </p:cNvGrpSpPr>
          <p:nvPr/>
        </p:nvGrpSpPr>
        <p:grpSpPr bwMode="auto">
          <a:xfrm>
            <a:off x="763588" y="6172200"/>
            <a:ext cx="7543800" cy="609600"/>
            <a:chOff x="762794" y="6210300"/>
            <a:chExt cx="7543800" cy="609600"/>
          </a:xfrm>
        </p:grpSpPr>
        <p:sp>
          <p:nvSpPr>
            <p:cNvPr id="18"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4844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1500" y="2609433"/>
            <a:ext cx="8001000" cy="2800767"/>
          </a:xfrm>
          <a:prstGeom prst="rect">
            <a:avLst/>
          </a:prstGeom>
          <a:noFill/>
        </p:spPr>
        <p:txBody>
          <a:bodyPr wrap="square" rtlCol="0">
            <a:spAutoFit/>
          </a:bodyPr>
          <a:lstStyle/>
          <a:p>
            <a:pPr marL="342900" indent="-342900">
              <a:buFont typeface="+mj-lt"/>
              <a:buAutoNum type="arabicPeriod"/>
            </a:pPr>
            <a:r>
              <a:rPr lang="en-US" sz="1600" dirty="0" smtClean="0">
                <a:latin typeface="Arial" panose="020B0604020202020204" pitchFamily="34" charset="0"/>
                <a:cs typeface="Arial" panose="020B0604020202020204" pitchFamily="34" charset="0"/>
              </a:rPr>
              <a:t>The antigen to be tested is diluted with a carbonate buffer, often PBS, and the PVC wells in an ELISA plate are filled and incubated overnight.</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The wells are washed and any unbound antigen removed.</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A blocking buffer blocks any protein-binding sites in the now coated wells to reduce false-positive reactions.</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Add the primary antibody diluted to the optimal concentration with blocking buffer.</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Incubate and wash with the carbonate buffer used in step one.</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Dispense the enzyme-linked secondary antibody into each well and incubate.</a:t>
            </a:r>
          </a:p>
          <a:p>
            <a:pPr marL="342900" indent="-342900">
              <a:buFont typeface="+mj-lt"/>
              <a:buAutoNum type="arabicPeriod"/>
            </a:pPr>
            <a:r>
              <a:rPr lang="en-US" sz="1600" dirty="0" smtClean="0">
                <a:latin typeface="Arial" panose="020B0604020202020204" pitchFamily="34" charset="0"/>
                <a:cs typeface="Arial" panose="020B0604020202020204" pitchFamily="34" charset="0"/>
              </a:rPr>
              <a:t>Add a stop solution to stop the detection substrate’s reaction and read the optical density (OD) of each well. </a:t>
            </a:r>
          </a:p>
          <a:p>
            <a:pPr marL="342900" indent="-342900">
              <a:buFont typeface="+mj-lt"/>
              <a:buAutoNum type="arabicPeriod"/>
            </a:pPr>
            <a:r>
              <a:rPr lang="en-US" sz="1600" dirty="0">
                <a:latin typeface="Arial" panose="020B0604020202020204" pitchFamily="34" charset="0"/>
                <a:cs typeface="Arial" panose="020B0604020202020204" pitchFamily="34" charset="0"/>
              </a:rPr>
              <a:t>A</a:t>
            </a:r>
            <a:r>
              <a:rPr lang="en-US" sz="1600" dirty="0" smtClean="0">
                <a:latin typeface="Arial" panose="020B0604020202020204" pitchFamily="34" charset="0"/>
                <a:cs typeface="Arial" panose="020B0604020202020204" pitchFamily="34" charset="0"/>
              </a:rPr>
              <a:t>gainst the prepared standard curve, calculate the concentration of each well. </a:t>
            </a:r>
            <a:endParaRPr lang="en-US" sz="1600" dirty="0">
              <a:latin typeface="Arial" panose="020B0604020202020204" pitchFamily="34" charset="0"/>
              <a:cs typeface="Arial" panose="020B0604020202020204" pitchFamily="34" charset="0"/>
            </a:endParaRPr>
          </a:p>
        </p:txBody>
      </p:sp>
      <p:pic>
        <p:nvPicPr>
          <p:cNvPr id="8" name="Picture 6" descr="altogen logo.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1024335" y="1381780"/>
            <a:ext cx="709533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sp>
        <p:nvSpPr>
          <p:cNvPr id="14" name="Text Box 4"/>
          <p:cNvSpPr txBox="1">
            <a:spLocks noChangeArrowheads="1"/>
          </p:cNvSpPr>
          <p:nvPr/>
        </p:nvSpPr>
        <p:spPr bwMode="auto">
          <a:xfrm>
            <a:off x="292101" y="1915180"/>
            <a:ext cx="3060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Clr>
                <a:schemeClr val="accent3"/>
              </a:buClr>
              <a:buFont typeface="Wingdings" pitchFamily="2" charset="2"/>
              <a:buChar char="Ø"/>
            </a:pPr>
            <a:r>
              <a:rPr lang="en-US" altLang="en-US" sz="2800" b="1" dirty="0" smtClean="0">
                <a:ea typeface="MS PGothic" panose="020B0600070205080204" pitchFamily="34" charset="-128"/>
              </a:rPr>
              <a:t>Indirect Elisa</a:t>
            </a:r>
            <a:endParaRPr lang="en-US" altLang="en-US" sz="2800" b="1" dirty="0">
              <a:ea typeface="MS PGothic" panose="020B0600070205080204" pitchFamily="34" charset="-128"/>
            </a:endParaRPr>
          </a:p>
        </p:txBody>
      </p:sp>
      <p:grpSp>
        <p:nvGrpSpPr>
          <p:cNvPr id="12" name="Group 8"/>
          <p:cNvGrpSpPr>
            <a:grpSpLocks/>
          </p:cNvGrpSpPr>
          <p:nvPr/>
        </p:nvGrpSpPr>
        <p:grpSpPr bwMode="auto">
          <a:xfrm>
            <a:off x="763588" y="6172200"/>
            <a:ext cx="7543800" cy="609600"/>
            <a:chOff x="762794" y="6210300"/>
            <a:chExt cx="7543800" cy="609600"/>
          </a:xfrm>
        </p:grpSpPr>
        <p:sp>
          <p:nvSpPr>
            <p:cNvPr id="13"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819673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37"/>
          <a:stretch/>
        </p:blipFill>
        <p:spPr bwMode="auto">
          <a:xfrm>
            <a:off x="1066800" y="1897837"/>
            <a:ext cx="7239000" cy="2639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09713" y="4478179"/>
            <a:ext cx="1485900" cy="1569660"/>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Antigen adheres to well and unbound antigen is removed</a:t>
            </a:r>
            <a:endParaRPr lang="en-US" sz="1600" dirty="0">
              <a:latin typeface="Arial" panose="020B0604020202020204" pitchFamily="34" charset="0"/>
              <a:cs typeface="Arial" panose="020B0604020202020204" pitchFamily="34" charset="0"/>
            </a:endParaRPr>
          </a:p>
        </p:txBody>
      </p:sp>
      <p:sp>
        <p:nvSpPr>
          <p:cNvPr id="7" name="TextBox 6"/>
          <p:cNvSpPr txBox="1"/>
          <p:nvPr/>
        </p:nvSpPr>
        <p:spPr>
          <a:xfrm>
            <a:off x="3124200" y="4488911"/>
            <a:ext cx="1295400"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Antibody is added and binds to any </a:t>
            </a:r>
            <a:r>
              <a:rPr lang="en-US" sz="1600" dirty="0" smtClean="0">
                <a:latin typeface="Arial" panose="020B0604020202020204" pitchFamily="34" charset="0"/>
                <a:cs typeface="Arial" panose="020B0604020202020204" pitchFamily="34" charset="0"/>
              </a:rPr>
              <a:t>antigen present</a:t>
            </a:r>
            <a:endParaRPr lang="en-US" sz="1600" dirty="0">
              <a:latin typeface="Arial" panose="020B0604020202020204" pitchFamily="34" charset="0"/>
              <a:cs typeface="Arial" panose="020B0604020202020204" pitchFamily="34" charset="0"/>
            </a:endParaRPr>
          </a:p>
        </p:txBody>
      </p:sp>
      <p:sp>
        <p:nvSpPr>
          <p:cNvPr id="9" name="TextBox 8"/>
          <p:cNvSpPr txBox="1"/>
          <p:nvPr/>
        </p:nvSpPr>
        <p:spPr>
          <a:xfrm>
            <a:off x="4848225" y="4478179"/>
            <a:ext cx="1247775" cy="1569660"/>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Detection </a:t>
            </a:r>
            <a:r>
              <a:rPr lang="en-US" sz="1600" dirty="0" smtClean="0">
                <a:latin typeface="Arial" panose="020B0604020202020204" pitchFamily="34" charset="0"/>
                <a:cs typeface="Arial" panose="020B0604020202020204" pitchFamily="34" charset="0"/>
              </a:rPr>
              <a:t>antibody </a:t>
            </a:r>
            <a:r>
              <a:rPr lang="en-US" sz="1600" dirty="0">
                <a:latin typeface="Arial" panose="020B0604020202020204" pitchFamily="34" charset="0"/>
                <a:cs typeface="Arial" panose="020B0604020202020204" pitchFamily="34" charset="0"/>
              </a:rPr>
              <a:t>is added and binds to the </a:t>
            </a:r>
            <a:r>
              <a:rPr lang="en-US" sz="1600" dirty="0" smtClean="0">
                <a:latin typeface="Arial" panose="020B0604020202020204" pitchFamily="34" charset="0"/>
                <a:cs typeface="Arial" panose="020B0604020202020204" pitchFamily="34" charset="0"/>
              </a:rPr>
              <a:t>primary</a:t>
            </a:r>
          </a:p>
          <a:p>
            <a:r>
              <a:rPr lang="en-US" sz="1600" dirty="0" smtClean="0">
                <a:latin typeface="Arial" panose="020B0604020202020204" pitchFamily="34" charset="0"/>
                <a:cs typeface="Arial" panose="020B0604020202020204" pitchFamily="34" charset="0"/>
              </a:rPr>
              <a:t>antibody</a:t>
            </a:r>
            <a:endParaRPr lang="en-US" sz="1600" dirty="0">
              <a:latin typeface="Arial" panose="020B0604020202020204" pitchFamily="34" charset="0"/>
              <a:cs typeface="Arial" panose="020B0604020202020204" pitchFamily="34" charset="0"/>
            </a:endParaRPr>
          </a:p>
        </p:txBody>
      </p:sp>
      <p:sp>
        <p:nvSpPr>
          <p:cNvPr id="10" name="TextBox 9"/>
          <p:cNvSpPr txBox="1"/>
          <p:nvPr/>
        </p:nvSpPr>
        <p:spPr>
          <a:xfrm>
            <a:off x="6324600" y="4495800"/>
            <a:ext cx="2057400" cy="1077218"/>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Enzyme present turns over substrate producing </a:t>
            </a:r>
            <a:r>
              <a:rPr lang="en-US" sz="1600" dirty="0">
                <a:latin typeface="Arial" panose="020B0604020202020204" pitchFamily="34" charset="0"/>
                <a:cs typeface="Arial" panose="020B0604020202020204" pitchFamily="34" charset="0"/>
              </a:rPr>
              <a:t>a color change</a:t>
            </a:r>
          </a:p>
        </p:txBody>
      </p:sp>
      <p:pic>
        <p:nvPicPr>
          <p:cNvPr id="11"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3" name="TextBox 7"/>
          <p:cNvSpPr txBox="1">
            <a:spLocks noChangeArrowheads="1"/>
          </p:cNvSpPr>
          <p:nvPr/>
        </p:nvSpPr>
        <p:spPr bwMode="auto">
          <a:xfrm>
            <a:off x="990600" y="1305580"/>
            <a:ext cx="716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grpSp>
        <p:nvGrpSpPr>
          <p:cNvPr id="15" name="Group 8"/>
          <p:cNvGrpSpPr>
            <a:grpSpLocks/>
          </p:cNvGrpSpPr>
          <p:nvPr/>
        </p:nvGrpSpPr>
        <p:grpSpPr bwMode="auto">
          <a:xfrm>
            <a:off x="763588" y="6172200"/>
            <a:ext cx="7543800" cy="609600"/>
            <a:chOff x="762794" y="6210300"/>
            <a:chExt cx="7543800" cy="609600"/>
          </a:xfrm>
        </p:grpSpPr>
        <p:sp>
          <p:nvSpPr>
            <p:cNvPr id="16"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7"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10814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7600" y="1817906"/>
            <a:ext cx="4876800" cy="4278094"/>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pPr marL="285750" indent="-285750">
              <a:buClr>
                <a:schemeClr val="accent3"/>
              </a:buClr>
              <a:buFont typeface="Wingdings" pitchFamily="2" charset="2"/>
              <a:buChar char="Ø"/>
            </a:pPr>
            <a:r>
              <a:rPr lang="en-US" sz="1600" dirty="0" smtClean="0">
                <a:latin typeface="Arial" panose="020B0604020202020204" pitchFamily="34" charset="0"/>
                <a:cs typeface="Arial" panose="020B0604020202020204" pitchFamily="34" charset="0"/>
              </a:rPr>
              <a:t>The antigen is incubated overnight in a </a:t>
            </a:r>
            <a:r>
              <a:rPr lang="en-US" sz="1600" dirty="0" err="1" smtClean="0">
                <a:latin typeface="Arial" panose="020B0604020202020204" pitchFamily="34" charset="0"/>
                <a:cs typeface="Arial" panose="020B0604020202020204" pitchFamily="34" charset="0"/>
              </a:rPr>
              <a:t>microtiter</a:t>
            </a:r>
            <a:r>
              <a:rPr lang="en-US" sz="1600" dirty="0" smtClean="0">
                <a:latin typeface="Arial" panose="020B0604020202020204" pitchFamily="34" charset="0"/>
                <a:cs typeface="Arial" panose="020B0604020202020204" pitchFamily="34" charset="0"/>
              </a:rPr>
              <a:t> plate as the solid phase of the experiment. Unbound antigen is removed by buffer wash steps.</a:t>
            </a:r>
          </a:p>
          <a:p>
            <a:pPr marL="285750" indent="-285750">
              <a:buClr>
                <a:schemeClr val="accent3"/>
              </a:buClr>
              <a:buFont typeface="Wingdings" pitchFamily="2" charset="2"/>
              <a:buChar char="Ø"/>
            </a:pPr>
            <a:endParaRPr lang="en-US" sz="1600" dirty="0" smtClean="0">
              <a:latin typeface="Arial" panose="020B0604020202020204" pitchFamily="34" charset="0"/>
              <a:cs typeface="Arial" panose="020B0604020202020204" pitchFamily="34" charset="0"/>
            </a:endParaRPr>
          </a:p>
          <a:p>
            <a:pPr marL="285750" indent="-285750">
              <a:buClr>
                <a:schemeClr val="accent3"/>
              </a:buClr>
              <a:buFont typeface="Wingdings" pitchFamily="2" charset="2"/>
              <a:buChar char="Ø"/>
            </a:pPr>
            <a:r>
              <a:rPr lang="en-US" sz="1600" dirty="0" smtClean="0">
                <a:latin typeface="Arial" panose="020B0604020202020204" pitchFamily="34" charset="0"/>
                <a:cs typeface="Arial" panose="020B0604020202020204" pitchFamily="34" charset="0"/>
              </a:rPr>
              <a:t>The enzyme-conjugated primary antibody is added to each well. Subsequent buffer wash steps remove unbound antibody.</a:t>
            </a:r>
          </a:p>
          <a:p>
            <a:pPr marL="285750" indent="-285750">
              <a:buClr>
                <a:schemeClr val="accent3"/>
              </a:buClr>
              <a:buFont typeface="Wingdings" pitchFamily="2" charset="2"/>
              <a:buChar char="Ø"/>
            </a:pPr>
            <a:endParaRPr lang="en-US" sz="1600" dirty="0" smtClean="0">
              <a:latin typeface="Arial" panose="020B0604020202020204" pitchFamily="34" charset="0"/>
              <a:cs typeface="Arial" panose="020B0604020202020204" pitchFamily="34" charset="0"/>
            </a:endParaRPr>
          </a:p>
          <a:p>
            <a:pPr marL="285750" indent="-285750">
              <a:buClr>
                <a:schemeClr val="accent3"/>
              </a:buClr>
              <a:buFont typeface="Wingdings" pitchFamily="2" charset="2"/>
              <a:buChar char="Ø"/>
            </a:pPr>
            <a:r>
              <a:rPr lang="en-US" sz="1600" dirty="0" smtClean="0">
                <a:latin typeface="Arial" panose="020B0604020202020204" pitchFamily="34" charset="0"/>
                <a:cs typeface="Arial" panose="020B0604020202020204" pitchFamily="34" charset="0"/>
              </a:rPr>
              <a:t>Upon the addition of substrate, conjugated enzyme produces an optical signal via colorimetric product. This signal is directly proportional to the number of bound primary antibodies and accordingly the amount of antigen present, and the concentration of antigen present in the original solution. </a:t>
            </a:r>
            <a:endParaRPr lang="en-US" sz="14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4920" y="2191756"/>
            <a:ext cx="2857500" cy="336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6" descr="altogen logo.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338" y="309563"/>
            <a:ext cx="15589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bwMode="auto">
          <a:xfrm>
            <a:off x="2124075" y="692150"/>
            <a:ext cx="72009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639763" indent="-246063">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indent="-246063">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187450" indent="-20955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1462088" indent="-20955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19192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3764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28336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290888" indent="-20955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r>
              <a:rPr lang="en-US" altLang="en-US" sz="1400" b="1" i="1">
                <a:latin typeface="Arial" panose="020B0604020202020204" pitchFamily="34" charset="0"/>
                <a:cs typeface="Arial" panose="020B0604020202020204" pitchFamily="34" charset="0"/>
              </a:rPr>
              <a:t>Provider of Global Contract Research Services</a:t>
            </a:r>
            <a:r>
              <a:rPr lang="en-US" altLang="en-US" sz="1400" b="1" i="1">
                <a:solidFill>
                  <a:srgbClr val="61C6D1"/>
                </a:solidFill>
                <a:latin typeface="Arial" panose="020B0604020202020204" pitchFamily="34" charset="0"/>
                <a:cs typeface="Arial" panose="020B0604020202020204" pitchFamily="34" charset="0"/>
              </a:rPr>
              <a:t/>
            </a:r>
            <a:br>
              <a:rPr lang="en-US" altLang="en-US" sz="1400" b="1" i="1">
                <a:solidFill>
                  <a:srgbClr val="61C6D1"/>
                </a:solidFill>
                <a:latin typeface="Arial" panose="020B0604020202020204" pitchFamily="34" charset="0"/>
                <a:cs typeface="Arial" panose="020B0604020202020204" pitchFamily="34" charset="0"/>
              </a:rPr>
            </a:br>
            <a:r>
              <a:rPr lang="en-US" altLang="en-US" sz="1400" b="1" i="1">
                <a:solidFill>
                  <a:srgbClr val="61C6D1"/>
                </a:solidFill>
                <a:latin typeface="Arial" panose="020B0604020202020204" pitchFamily="34" charset="0"/>
                <a:cs typeface="Arial" panose="020B0604020202020204" pitchFamily="34" charset="0"/>
              </a:rPr>
              <a:t> Accelerating Preclinical Research, Drug Discovery &amp; Therapeutics</a:t>
            </a:r>
            <a:endParaRPr lang="en-US" altLang="en-US" sz="1400" b="1">
              <a:solidFill>
                <a:srgbClr val="61C6D1"/>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981869" y="1268413"/>
            <a:ext cx="718026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i="1" dirty="0"/>
              <a:t>Services &gt; </a:t>
            </a:r>
            <a:r>
              <a:rPr lang="en-US" altLang="en-US" sz="2800" b="1" i="1" dirty="0" smtClean="0"/>
              <a:t>ELISA and Cell-based Assays</a:t>
            </a:r>
            <a:endParaRPr lang="en-US" altLang="en-US" sz="2800" b="1" i="1" dirty="0"/>
          </a:p>
        </p:txBody>
      </p:sp>
      <p:sp>
        <p:nvSpPr>
          <p:cNvPr id="12" name="Text Box 4"/>
          <p:cNvSpPr txBox="1">
            <a:spLocks noChangeArrowheads="1"/>
          </p:cNvSpPr>
          <p:nvPr/>
        </p:nvSpPr>
        <p:spPr bwMode="auto">
          <a:xfrm>
            <a:off x="292101" y="1762780"/>
            <a:ext cx="30607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eaLnBrk="1" hangingPunct="1">
              <a:spcBef>
                <a:spcPct val="50000"/>
              </a:spcBef>
              <a:buClr>
                <a:schemeClr val="accent3"/>
              </a:buClr>
              <a:buFont typeface="Wingdings" pitchFamily="2" charset="2"/>
              <a:buChar char="Ø"/>
            </a:pPr>
            <a:r>
              <a:rPr lang="en-US" altLang="en-US" sz="2800" b="1" dirty="0" smtClean="0">
                <a:ea typeface="MS PGothic" panose="020B0600070205080204" pitchFamily="34" charset="-128"/>
              </a:rPr>
              <a:t>Direct Elisa</a:t>
            </a:r>
            <a:endParaRPr lang="en-US" altLang="en-US" sz="2800" b="1" dirty="0">
              <a:ea typeface="MS PGothic" panose="020B0600070205080204" pitchFamily="34" charset="-128"/>
            </a:endParaRPr>
          </a:p>
        </p:txBody>
      </p:sp>
      <p:grpSp>
        <p:nvGrpSpPr>
          <p:cNvPr id="13" name="Group 8"/>
          <p:cNvGrpSpPr>
            <a:grpSpLocks/>
          </p:cNvGrpSpPr>
          <p:nvPr/>
        </p:nvGrpSpPr>
        <p:grpSpPr bwMode="auto">
          <a:xfrm>
            <a:off x="763588" y="6172200"/>
            <a:ext cx="7543800" cy="609600"/>
            <a:chOff x="762794" y="6210300"/>
            <a:chExt cx="7543800" cy="609600"/>
          </a:xfrm>
        </p:grpSpPr>
        <p:sp>
          <p:nvSpPr>
            <p:cNvPr id="14" name="Rectangle 13"/>
            <p:cNvSpPr>
              <a:spLocks noChangeArrowheads="1"/>
            </p:cNvSpPr>
            <p:nvPr/>
          </p:nvSpPr>
          <p:spPr bwMode="auto">
            <a:xfrm>
              <a:off x="762794" y="6253163"/>
              <a:ext cx="7543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sz="1400" b="1" dirty="0" err="1">
                  <a:solidFill>
                    <a:srgbClr val="000000"/>
                  </a:solidFill>
                  <a:latin typeface="Arial" pitchFamily="34" charset="0"/>
                  <a:ea typeface="MS PGothic" pitchFamily="34" charset="-128"/>
                  <a:cs typeface="Arial" pitchFamily="34" charset="0"/>
                </a:rPr>
                <a:t>Altogen</a:t>
              </a:r>
              <a:r>
                <a:rPr lang="en-US" altLang="en-US" sz="1400" b="1" dirty="0">
                  <a:solidFill>
                    <a:srgbClr val="000000"/>
                  </a:solidFill>
                  <a:latin typeface="Arial" pitchFamily="34" charset="0"/>
                  <a:ea typeface="MS PGothic" pitchFamily="34" charset="-128"/>
                  <a:cs typeface="Arial" pitchFamily="34" charset="0"/>
                </a:rPr>
                <a:t> Labs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11200 Manchaca Road #203</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Austin</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TX</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a:t>
              </a:r>
              <a:r>
                <a:rPr lang="pl-PL" altLang="en-US" sz="1400" b="1" dirty="0">
                  <a:solidFill>
                    <a:srgbClr val="000000"/>
                  </a:solidFill>
                  <a:latin typeface="Arial" pitchFamily="34" charset="0"/>
                  <a:ea typeface="MS PGothic" pitchFamily="34" charset="-128"/>
                  <a:cs typeface="Arial" pitchFamily="34" charset="0"/>
                </a:rPr>
                <a:t>7</a:t>
              </a:r>
              <a:r>
                <a:rPr lang="en-US" altLang="en-US" sz="1400" b="1" dirty="0">
                  <a:solidFill>
                    <a:srgbClr val="000000"/>
                  </a:solidFill>
                  <a:latin typeface="Arial" pitchFamily="34" charset="0"/>
                  <a:ea typeface="MS PGothic" pitchFamily="34" charset="-128"/>
                  <a:cs typeface="Arial" pitchFamily="34" charset="0"/>
                </a:rPr>
                <a:t>8748</a:t>
              </a:r>
              <a:r>
                <a:rPr lang="pl-PL" altLang="en-US" sz="1400" b="1" dirty="0">
                  <a:solidFill>
                    <a:srgbClr val="000000"/>
                  </a:solidFill>
                  <a:latin typeface="Arial" pitchFamily="34" charset="0"/>
                  <a:ea typeface="MS PGothic" pitchFamily="34" charset="-128"/>
                  <a:cs typeface="Arial" pitchFamily="34" charset="0"/>
                </a:rPr>
                <a:t> </a:t>
              </a:r>
              <a:r>
                <a:rPr lang="en-US" altLang="en-US" sz="1400" b="1" dirty="0">
                  <a:solidFill>
                    <a:srgbClr val="000000"/>
                  </a:solidFill>
                  <a:latin typeface="Arial" pitchFamily="34" charset="0"/>
                  <a:ea typeface="MS PGothic" pitchFamily="34" charset="-128"/>
                  <a:cs typeface="Arial" pitchFamily="34" charset="0"/>
                  <a:sym typeface="Wingdings" pitchFamily="2" charset="2"/>
                </a:rPr>
                <a:t></a:t>
              </a:r>
              <a:r>
                <a:rPr lang="pl-PL" altLang="en-US" sz="1400" b="1" dirty="0">
                  <a:solidFill>
                    <a:srgbClr val="000000"/>
                  </a:solidFill>
                  <a:latin typeface="Arial" pitchFamily="34" charset="0"/>
                  <a:ea typeface="MS PGothic" pitchFamily="34" charset="-128"/>
                  <a:cs typeface="Arial" pitchFamily="34" charset="0"/>
                  <a:sym typeface="Wingdings" pitchFamily="2" charset="2"/>
                </a:rPr>
                <a:t> U</a:t>
              </a:r>
              <a:r>
                <a:rPr lang="pl-PL" altLang="en-US" sz="1400" b="1" dirty="0">
                  <a:solidFill>
                    <a:srgbClr val="000000"/>
                  </a:solidFill>
                  <a:latin typeface="Arial" pitchFamily="34" charset="0"/>
                  <a:ea typeface="MS PGothic" pitchFamily="34" charset="-128"/>
                  <a:cs typeface="Arial" pitchFamily="34" charset="0"/>
                </a:rPr>
                <a:t>SA</a:t>
              </a:r>
              <a:endParaRPr lang="pl-PL" altLang="en-US" sz="1400" dirty="0">
                <a:solidFill>
                  <a:srgbClr val="000000"/>
                </a:solidFill>
                <a:latin typeface="Arial" pitchFamily="34" charset="0"/>
                <a:ea typeface="MS PGothic" pitchFamily="34" charset="-128"/>
                <a:cs typeface="Arial" pitchFamily="34" charset="0"/>
              </a:endParaRPr>
            </a:p>
            <a:p>
              <a:pPr algn="ctr"/>
              <a:r>
                <a:rPr lang="pl-PL" altLang="en-US" sz="1400" b="1" dirty="0">
                  <a:solidFill>
                    <a:srgbClr val="21B2C9"/>
                  </a:solidFill>
                  <a:latin typeface="Arial" pitchFamily="34" charset="0"/>
                  <a:ea typeface="MS PGothic" pitchFamily="34" charset="-128"/>
                  <a:cs typeface="Arial" pitchFamily="34" charset="0"/>
                </a:rPr>
                <a:t>Telephone </a:t>
              </a:r>
              <a:r>
                <a:rPr lang="en-US" altLang="en-US" sz="1400" b="1" dirty="0">
                  <a:solidFill>
                    <a:srgbClr val="21B2C9"/>
                  </a:solidFill>
                  <a:latin typeface="Arial" pitchFamily="34" charset="0"/>
                  <a:ea typeface="MS PGothic" pitchFamily="34" charset="-128"/>
                  <a:cs typeface="Arial" pitchFamily="34" charset="0"/>
                  <a:sym typeface="Wingdings" pitchFamily="2" charset="2"/>
                </a:rPr>
                <a:t></a:t>
              </a:r>
              <a:r>
                <a:rPr lang="pl-PL" altLang="en-US" sz="1400" b="1" dirty="0">
                  <a:solidFill>
                    <a:srgbClr val="21B2C9"/>
                  </a:solidFill>
                  <a:latin typeface="Arial" pitchFamily="34" charset="0"/>
                  <a:ea typeface="MS PGothic" pitchFamily="34" charset="-128"/>
                  <a:cs typeface="Arial" pitchFamily="34" charset="0"/>
                  <a:sym typeface="Wingdings" pitchFamily="2" charset="2"/>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512</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rPr>
                <a:t>433</a:t>
              </a:r>
              <a:r>
                <a:rPr lang="pl-PL" altLang="en-US" sz="1400" b="1" dirty="0">
                  <a:solidFill>
                    <a:srgbClr val="21B2C9"/>
                  </a:solidFill>
                  <a:latin typeface="Arial" pitchFamily="34" charset="0"/>
                  <a:ea typeface="MS PGothic" pitchFamily="34" charset="-128"/>
                  <a:cs typeface="Arial" pitchFamily="34" charset="0"/>
                </a:rPr>
                <a:t> 61</a:t>
              </a:r>
              <a:r>
                <a:rPr lang="en-US" altLang="en-US" sz="1400" b="1" dirty="0">
                  <a:solidFill>
                    <a:srgbClr val="21B2C9"/>
                  </a:solidFill>
                  <a:latin typeface="Arial" pitchFamily="34" charset="0"/>
                  <a:ea typeface="MS PGothic" pitchFamily="34" charset="-128"/>
                  <a:cs typeface="Arial" pitchFamily="34" charset="0"/>
                </a:rPr>
                <a:t>77</a:t>
              </a:r>
              <a:r>
                <a:rPr lang="pl-PL" altLang="en-US" sz="1400" b="1" dirty="0">
                  <a:solidFill>
                    <a:srgbClr val="21B2C9"/>
                  </a:solidFill>
                  <a:latin typeface="Arial" pitchFamily="34" charset="0"/>
                  <a:ea typeface="MS PGothic" pitchFamily="34" charset="-128"/>
                  <a:cs typeface="Arial" pitchFamily="34" charset="0"/>
                </a:rPr>
                <a:t> </a:t>
              </a:r>
              <a:r>
                <a:rPr lang="en-US" altLang="en-US" sz="1400" b="1" dirty="0">
                  <a:solidFill>
                    <a:srgbClr val="21B2C9"/>
                  </a:solidFill>
                  <a:latin typeface="Arial" pitchFamily="34" charset="0"/>
                  <a:ea typeface="MS PGothic" pitchFamily="34" charset="-128"/>
                  <a:cs typeface="Arial" pitchFamily="34" charset="0"/>
                  <a:sym typeface="Wingdings" pitchFamily="2" charset="2"/>
                </a:rPr>
                <a:t> email  info@altogenlabs.com</a:t>
              </a:r>
              <a:endParaRPr lang="pl-PL" altLang="en-US" sz="1400" dirty="0">
                <a:solidFill>
                  <a:srgbClr val="21B2C9"/>
                </a:solidFill>
                <a:latin typeface="Arial" pitchFamily="34" charset="0"/>
                <a:ea typeface="MS PGothic" pitchFamily="34" charset="-128"/>
                <a:cs typeface="Arial" pitchFamily="34" charset="0"/>
              </a:endParaRPr>
            </a:p>
          </p:txBody>
        </p:sp>
        <p:pic>
          <p:nvPicPr>
            <p:cNvPr id="1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82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6210300"/>
              <a:ext cx="611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3979872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635</TotalTime>
  <Words>2012</Words>
  <Application>Microsoft Office PowerPoint</Application>
  <PresentationFormat>On-screen Show (4:3)</PresentationFormat>
  <Paragraphs>217</Paragraphs>
  <Slides>18</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MS PGothic</vt:lpstr>
      <vt:lpstr>Arial</vt:lpstr>
      <vt:lpstr>Arial Black</vt:lpstr>
      <vt:lpstr>Calibri</vt:lpstr>
      <vt:lpstr>Calibri Light</vt:lpstr>
      <vt:lpstr>Constantia</vt:lpstr>
      <vt:lpstr>Symbol</vt:lpstr>
      <vt:lpstr>Wingdings</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Irina Burlak</cp:lastModifiedBy>
  <cp:revision>73</cp:revision>
  <dcterms:created xsi:type="dcterms:W3CDTF">2015-07-06T16:19:19Z</dcterms:created>
  <dcterms:modified xsi:type="dcterms:W3CDTF">2018-01-05T08:23:57Z</dcterms:modified>
</cp:coreProperties>
</file>